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61" r:id="rId5"/>
    <p:sldId id="277" r:id="rId6"/>
    <p:sldId id="259" r:id="rId7"/>
    <p:sldId id="262" r:id="rId8"/>
    <p:sldId id="273" r:id="rId9"/>
    <p:sldId id="274" r:id="rId10"/>
    <p:sldId id="27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Oswald" panose="00000500000000000000" pitchFamily="2" charset="0"/>
      <p:regular r:id="rId17"/>
    </p:embeddedFont>
    <p:embeddedFont>
      <p:font typeface="Proxima Nova"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6FE"/>
    <a:srgbClr val="056698"/>
    <a:srgbClr val="82B1FA"/>
    <a:srgbClr val="6DA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9959" autoAdjust="0"/>
  </p:normalViewPr>
  <p:slideViewPr>
    <p:cSldViewPr>
      <p:cViewPr>
        <p:scale>
          <a:sx n="41" d="100"/>
          <a:sy n="41" d="100"/>
        </p:scale>
        <p:origin x="820" y="-3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1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FAFF5-1EF7-48F9-A906-F127BABB1DEA}"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F8922-E8F7-4470-A5EC-11DF2263C19C}" type="slidenum">
              <a:rPr lang="en-US" smtClean="0"/>
              <a:t>‹#›</a:t>
            </a:fld>
            <a:endParaRPr lang="en-US"/>
          </a:p>
        </p:txBody>
      </p:sp>
    </p:spTree>
    <p:extLst>
      <p:ext uri="{BB962C8B-B14F-4D97-AF65-F5344CB8AC3E}">
        <p14:creationId xmlns:p14="http://schemas.microsoft.com/office/powerpoint/2010/main" val="1554941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Hello everyone. This is Swetha. Today I am here to present my assignment which is the final part of my 4 weeks intensive internship from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Codebasics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project Shield Insurance has been assigned to me by AtliQ Technologies from an Insurance Domain. </a:t>
            </a:r>
            <a:endParaRPr lang="en-US" dirty="0"/>
          </a:p>
        </p:txBody>
      </p:sp>
      <p:sp>
        <p:nvSpPr>
          <p:cNvPr id="4" name="Slide Number Placeholder 3"/>
          <p:cNvSpPr>
            <a:spLocks noGrp="1"/>
          </p:cNvSpPr>
          <p:nvPr>
            <p:ph type="sldNum" sz="quarter" idx="5"/>
          </p:nvPr>
        </p:nvSpPr>
        <p:spPr/>
        <p:txBody>
          <a:bodyPr/>
          <a:lstStyle/>
          <a:p>
            <a:fld id="{7A6F8922-E8F7-4470-A5EC-11DF2263C19C}" type="slidenum">
              <a:rPr lang="en-US" smtClean="0"/>
              <a:t>1</a:t>
            </a:fld>
            <a:endParaRPr lang="en-US"/>
          </a:p>
        </p:txBody>
      </p:sp>
    </p:spTree>
    <p:extLst>
      <p:ext uri="{BB962C8B-B14F-4D97-AF65-F5344CB8AC3E}">
        <p14:creationId xmlns:p14="http://schemas.microsoft.com/office/powerpoint/2010/main" val="35517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are going to discuss about the Who is Shield Insurance Company, What is their Mission &amp; Vision and Suggestions to the company.</a:t>
            </a:r>
          </a:p>
        </p:txBody>
      </p:sp>
      <p:sp>
        <p:nvSpPr>
          <p:cNvPr id="4" name="Slide Number Placeholder 3"/>
          <p:cNvSpPr>
            <a:spLocks noGrp="1"/>
          </p:cNvSpPr>
          <p:nvPr>
            <p:ph type="sldNum" sz="quarter" idx="5"/>
          </p:nvPr>
        </p:nvSpPr>
        <p:spPr/>
        <p:txBody>
          <a:bodyPr/>
          <a:lstStyle/>
          <a:p>
            <a:fld id="{7A6F8922-E8F7-4470-A5EC-11DF2263C19C}" type="slidenum">
              <a:rPr lang="en-US" smtClean="0"/>
              <a:t>2</a:t>
            </a:fld>
            <a:endParaRPr lang="en-US"/>
          </a:p>
        </p:txBody>
      </p:sp>
    </p:spTree>
    <p:extLst>
      <p:ext uri="{BB962C8B-B14F-4D97-AF65-F5344CB8AC3E}">
        <p14:creationId xmlns:p14="http://schemas.microsoft.com/office/powerpoint/2010/main" val="3618162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Shield Insurance Company is who every Individual and Business can trust. They have a clear vision on how to approach the Client, as a part of which they are currently operating in five major cities in India. They operates through an assorted Sales Modes, which includes both Online and Offline. Shield Insurance company offers Diverse Insurance Plans, Broad variety of Policies tailored to the versatile Age Groups(18-100) which makes it accessible for every individual.</a:t>
            </a:r>
          </a:p>
        </p:txBody>
      </p:sp>
      <p:sp>
        <p:nvSpPr>
          <p:cNvPr id="4" name="Slide Number Placeholder 3"/>
          <p:cNvSpPr>
            <a:spLocks noGrp="1"/>
          </p:cNvSpPr>
          <p:nvPr>
            <p:ph type="sldNum" sz="quarter" idx="5"/>
          </p:nvPr>
        </p:nvSpPr>
        <p:spPr/>
        <p:txBody>
          <a:bodyPr/>
          <a:lstStyle/>
          <a:p>
            <a:fld id="{7A6F8922-E8F7-4470-A5EC-11DF2263C19C}" type="slidenum">
              <a:rPr lang="en-US" smtClean="0"/>
              <a:t>3</a:t>
            </a:fld>
            <a:endParaRPr lang="en-US"/>
          </a:p>
        </p:txBody>
      </p:sp>
    </p:spTree>
    <p:extLst>
      <p:ext uri="{BB962C8B-B14F-4D97-AF65-F5344CB8AC3E}">
        <p14:creationId xmlns:p14="http://schemas.microsoft.com/office/powerpoint/2010/main" val="422208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effectLst/>
                <a:latin typeface="Times New Roman" panose="02020603050405020304" pitchFamily="18" charset="0"/>
                <a:ea typeface="Times New Roman" panose="02020603050405020304" pitchFamily="18" charset="0"/>
              </a:rPr>
              <a:t>What is their Mission – </a:t>
            </a:r>
            <a:r>
              <a:rPr lang="en-US" sz="1800" dirty="0">
                <a:effectLst/>
                <a:latin typeface="Calibri" panose="020F0502020204030204" pitchFamily="34" charset="0"/>
                <a:ea typeface="Calibri" panose="020F0502020204030204" pitchFamily="34" charset="0"/>
                <a:cs typeface="Times New Roman" panose="02020603050405020304" pitchFamily="18" charset="0"/>
              </a:rPr>
              <a:t>Shield Insurance is testing a new Power BI dashboard with AtliQ Technologies to see if it helps make better decisions using data. This trial will show if the dashboard meets our needs before we use it on a larger scale.</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Now coming to the Vision - By using smart dashboards, this company aims to improve efficiency and support long-term growth with data-driven strategies. </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A6F8922-E8F7-4470-A5EC-11DF2263C19C}" type="slidenum">
              <a:rPr lang="en-US" smtClean="0"/>
              <a:t>4</a:t>
            </a:fld>
            <a:endParaRPr lang="en-US"/>
          </a:p>
        </p:txBody>
      </p:sp>
    </p:spTree>
    <p:extLst>
      <p:ext uri="{BB962C8B-B14F-4D97-AF65-F5344CB8AC3E}">
        <p14:creationId xmlns:p14="http://schemas.microsoft.com/office/powerpoint/2010/main" val="1436018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Shield Insurance Power BI Project is explained through 3 main pages- General Analysis, Sales Mode Analysis and Age group Analysis pages.</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A6F8922-E8F7-4470-A5EC-11DF2263C19C}" type="slidenum">
              <a:rPr lang="en-US" smtClean="0"/>
              <a:t>5</a:t>
            </a:fld>
            <a:endParaRPr lang="en-US"/>
          </a:p>
        </p:txBody>
      </p:sp>
    </p:spTree>
    <p:extLst>
      <p:ext uri="{BB962C8B-B14F-4D97-AF65-F5344CB8AC3E}">
        <p14:creationId xmlns:p14="http://schemas.microsoft.com/office/powerpoint/2010/main" val="268333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landing page of our Shield Insurance Power BI Project. </a:t>
            </a: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Moving on to our first page which is General Analysis Page –</a:t>
            </a:r>
            <a:endParaRPr lang="en-US" sz="1800" dirty="0">
              <a:effectLst/>
              <a:latin typeface="Times New Roman" panose="02020603050405020304" pitchFamily="18" charset="0"/>
              <a:ea typeface="Times New Roman" panose="02020603050405020304" pitchFamily="18" charset="0"/>
            </a:endParaRPr>
          </a:p>
          <a:p>
            <a:pPr marL="0" marR="0"/>
            <a:r>
              <a:rPr lang="en-US" sz="1800" dirty="0">
                <a:effectLst/>
                <a:latin typeface="Calibri" panose="020F0502020204030204" pitchFamily="34" charset="0"/>
                <a:ea typeface="Calibri" panose="020F0502020204030204" pitchFamily="34" charset="0"/>
                <a:cs typeface="Times New Roman" panose="02020603050405020304" pitchFamily="18" charset="0"/>
              </a:rPr>
              <a:t>We have mainly 4 Key Metrics which are Total Revenue, Total Customers, Daily Customer Growth, Daily Revenue Growth.</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A6F8922-E8F7-4470-A5EC-11DF2263C19C}" type="slidenum">
              <a:rPr lang="en-US" smtClean="0"/>
              <a:t>7</a:t>
            </a:fld>
            <a:endParaRPr lang="en-US"/>
          </a:p>
        </p:txBody>
      </p:sp>
    </p:spTree>
    <p:extLst>
      <p:ext uri="{BB962C8B-B14F-4D97-AF65-F5344CB8AC3E}">
        <p14:creationId xmlns:p14="http://schemas.microsoft.com/office/powerpoint/2010/main" val="2808992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r>
              <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Indore and Chennai are the lacking behind in terms of policies, so these cities should primarily focus on marketing efforts, special promotions in order to attract more people and for the eventual business growth.</a:t>
            </a:r>
            <a:endParaRPr lang="en-US" sz="1800" dirty="0">
              <a:effectLst/>
              <a:latin typeface="Times New Roman" panose="02020603050405020304" pitchFamily="18" charset="0"/>
              <a:ea typeface="Times New Roman" panose="02020603050405020304" pitchFamily="18" charset="0"/>
            </a:endParaRPr>
          </a:p>
          <a:p>
            <a:pPr marL="0" marR="0"/>
            <a:r>
              <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Connecting with young adults prominently raise awareness. Focus on understanding their preferences in order to the current marketing strategies.</a:t>
            </a:r>
            <a:endParaRPr lang="en-US" sz="1800" dirty="0">
              <a:effectLst/>
              <a:latin typeface="Times New Roman" panose="02020603050405020304" pitchFamily="18" charset="0"/>
              <a:ea typeface="Times New Roman" panose="02020603050405020304" pitchFamily="18" charset="0"/>
            </a:endParaRPr>
          </a:p>
          <a:p>
            <a:pPr marL="0" marR="0"/>
            <a:r>
              <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Take advantage of buying and selling products online through apps and website. Digital shopping is the best way to attract more customers. Create user-friendly platforms which makes easy for the customers and to interact with the products. So focusing on Digital Channels could benefit in enormous growth of Business.</a:t>
            </a:r>
            <a:endParaRPr lang="en-US" sz="1800" dirty="0">
              <a:effectLst/>
              <a:latin typeface="Times New Roman" panose="02020603050405020304" pitchFamily="18" charset="0"/>
              <a:ea typeface="Times New Roman" panose="02020603050405020304" pitchFamily="18" charset="0"/>
            </a:endParaRPr>
          </a:p>
          <a:p>
            <a:pPr marL="0" marR="0"/>
            <a:r>
              <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rPr>
              <a:t>As in-person sales are dropping, we need to revitalize Offline sales by rewarding sales agents through better commissions and other incentives, to make them feel more motivated which in turns helps to boost their sales.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7A6F8922-E8F7-4470-A5EC-11DF2263C19C}" type="slidenum">
              <a:rPr lang="en-US" smtClean="0"/>
              <a:t>8</a:t>
            </a:fld>
            <a:endParaRPr lang="en-US"/>
          </a:p>
        </p:txBody>
      </p:sp>
    </p:spTree>
    <p:extLst>
      <p:ext uri="{BB962C8B-B14F-4D97-AF65-F5344CB8AC3E}">
        <p14:creationId xmlns:p14="http://schemas.microsoft.com/office/powerpoint/2010/main" val="422953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microsoft.com/office/2011/relationships/webextension" Target="../webextensions/webextension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hyperlink" Target="https://www.linkedin.com/in/swethaamuru/" TargetMode="External"/><Relationship Id="rId12"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hyperlink" Target="https://codebasics.io/portfolio/Swetha-Amuru" TargetMode="External"/><Relationship Id="rId10" Type="http://schemas.openxmlformats.org/officeDocument/2006/relationships/image" Target="../media/image17.png"/><Relationship Id="rId4" Type="http://schemas.openxmlformats.org/officeDocument/2006/relationships/image" Target="../media/image14.jpeg"/><Relationship Id="rId9" Type="http://schemas.openxmlformats.org/officeDocument/2006/relationships/hyperlink" Target="https://github.com/amuru0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2700000">
            <a:off x="13419492" y="-116578"/>
            <a:ext cx="6771901" cy="3309113"/>
            <a:chOff x="0" y="0"/>
            <a:chExt cx="812800" cy="397178"/>
          </a:xfrm>
        </p:grpSpPr>
        <p:sp>
          <p:nvSpPr>
            <p:cNvPr id="3" name="Freeform 3"/>
            <p:cNvSpPr/>
            <p:nvPr/>
          </p:nvSpPr>
          <p:spPr>
            <a:xfrm>
              <a:off x="0" y="0"/>
              <a:ext cx="812800" cy="397178"/>
            </a:xfrm>
            <a:custGeom>
              <a:avLst/>
              <a:gdLst/>
              <a:ahLst/>
              <a:cxnLst/>
              <a:rect l="l" t="t" r="r" b="b"/>
              <a:pathLst>
                <a:path w="812800" h="397178">
                  <a:moveTo>
                    <a:pt x="406400" y="0"/>
                  </a:moveTo>
                  <a:lnTo>
                    <a:pt x="812800" y="397178"/>
                  </a:lnTo>
                  <a:lnTo>
                    <a:pt x="0" y="397178"/>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27000" y="136779"/>
              <a:ext cx="558800" cy="232029"/>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rot="114686">
            <a:off x="10350919" y="5326312"/>
            <a:ext cx="4862178" cy="4643031"/>
            <a:chOff x="0" y="0"/>
            <a:chExt cx="812800" cy="776166"/>
          </a:xfrm>
        </p:grpSpPr>
        <p:sp>
          <p:nvSpPr>
            <p:cNvPr id="9" name="Freeform 9"/>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3"/>
              <a:stretch>
                <a:fillRect l="-34506" r="-34506"/>
              </a:stretch>
            </a:blipFill>
          </p:spPr>
        </p:sp>
      </p:grpSp>
      <p:grpSp>
        <p:nvGrpSpPr>
          <p:cNvPr id="10" name="Group 10"/>
          <p:cNvGrpSpPr/>
          <p:nvPr/>
        </p:nvGrpSpPr>
        <p:grpSpPr>
          <a:xfrm rot="94314">
            <a:off x="10501833" y="393309"/>
            <a:ext cx="4862178" cy="4643031"/>
            <a:chOff x="0" y="0"/>
            <a:chExt cx="812800" cy="776166"/>
          </a:xfrm>
        </p:grpSpPr>
        <p:sp>
          <p:nvSpPr>
            <p:cNvPr id="11" name="Freeform 11"/>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4"/>
              <a:stretch>
                <a:fillRect l="-26241" r="-26241"/>
              </a:stretch>
            </a:blipFill>
          </p:spPr>
        </p:sp>
      </p:grpSp>
      <p:grpSp>
        <p:nvGrpSpPr>
          <p:cNvPr id="12" name="Group 12"/>
          <p:cNvGrpSpPr/>
          <p:nvPr/>
        </p:nvGrpSpPr>
        <p:grpSpPr>
          <a:xfrm rot="94314">
            <a:off x="13058457" y="2938982"/>
            <a:ext cx="4862178" cy="4643031"/>
            <a:chOff x="0" y="0"/>
            <a:chExt cx="812800" cy="776166"/>
          </a:xfrm>
        </p:grpSpPr>
        <p:sp>
          <p:nvSpPr>
            <p:cNvPr id="13" name="Freeform 13"/>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5"/>
              <a:stretch>
                <a:fillRect l="-63382" r="-4517"/>
              </a:stretch>
            </a:blipFill>
          </p:spPr>
        </p:sp>
      </p:grpSp>
      <p:grpSp>
        <p:nvGrpSpPr>
          <p:cNvPr id="14" name="Group 14"/>
          <p:cNvGrpSpPr/>
          <p:nvPr/>
        </p:nvGrpSpPr>
        <p:grpSpPr>
          <a:xfrm rot="117412">
            <a:off x="10274838" y="3915088"/>
            <a:ext cx="2374135" cy="237413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6" name="TextBox 16"/>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rot="117412">
            <a:off x="15569426" y="6559905"/>
            <a:ext cx="2374135" cy="23741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rot="117412">
            <a:off x="-1187067" y="3116922"/>
            <a:ext cx="2374135" cy="237413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22" name="TextBox 22"/>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rot="-10800000">
            <a:off x="5979926" y="9099933"/>
            <a:ext cx="2374135" cy="237413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25" name="TextBox 2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6" name="TextBox 26"/>
          <p:cNvSpPr txBox="1"/>
          <p:nvPr/>
        </p:nvSpPr>
        <p:spPr>
          <a:xfrm>
            <a:off x="1648662" y="3816735"/>
            <a:ext cx="9038606" cy="1453411"/>
          </a:xfrm>
          <a:prstGeom prst="rect">
            <a:avLst/>
          </a:prstGeom>
        </p:spPr>
        <p:txBody>
          <a:bodyPr lIns="0" tIns="0" rIns="0" bIns="0" rtlCol="0" anchor="t">
            <a:spAutoFit/>
          </a:bodyPr>
          <a:lstStyle/>
          <a:p>
            <a:pPr algn="l">
              <a:lnSpc>
                <a:spcPts val="11966"/>
              </a:lnSpc>
            </a:pPr>
            <a:r>
              <a:rPr lang="en-US" sz="9972" dirty="0">
                <a:solidFill>
                  <a:srgbClr val="000000"/>
                </a:solidFill>
                <a:latin typeface="Oswald"/>
                <a:ea typeface="Oswald"/>
                <a:cs typeface="Oswald"/>
                <a:sym typeface="Oswald"/>
              </a:rPr>
              <a:t>Shield Insurance</a:t>
            </a:r>
          </a:p>
        </p:txBody>
      </p:sp>
      <p:grpSp>
        <p:nvGrpSpPr>
          <p:cNvPr id="34" name="Group 33">
            <a:extLst>
              <a:ext uri="{FF2B5EF4-FFF2-40B4-BE49-F238E27FC236}">
                <a16:creationId xmlns:a16="http://schemas.microsoft.com/office/drawing/2014/main" id="{49277193-D1BD-4DE1-BC6F-CD98EBD9B89D}"/>
              </a:ext>
            </a:extLst>
          </p:cNvPr>
          <p:cNvGrpSpPr/>
          <p:nvPr/>
        </p:nvGrpSpPr>
        <p:grpSpPr>
          <a:xfrm>
            <a:off x="3518788" y="5530900"/>
            <a:ext cx="5984684" cy="840132"/>
            <a:chOff x="3611377" y="5246515"/>
            <a:chExt cx="5984684" cy="840132"/>
          </a:xfrm>
        </p:grpSpPr>
        <p:grpSp>
          <p:nvGrpSpPr>
            <p:cNvPr id="5" name="Group 5"/>
            <p:cNvGrpSpPr/>
            <p:nvPr/>
          </p:nvGrpSpPr>
          <p:grpSpPr>
            <a:xfrm>
              <a:off x="3611377" y="5246515"/>
              <a:ext cx="5831248" cy="840132"/>
              <a:chOff x="0" y="0"/>
              <a:chExt cx="1346464" cy="221269"/>
            </a:xfrm>
          </p:grpSpPr>
          <p:sp>
            <p:nvSpPr>
              <p:cNvPr id="6" name="Freeform 6"/>
              <p:cNvSpPr/>
              <p:nvPr/>
            </p:nvSpPr>
            <p:spPr>
              <a:xfrm>
                <a:off x="0" y="0"/>
                <a:ext cx="1346464" cy="221269"/>
              </a:xfrm>
              <a:custGeom>
                <a:avLst/>
                <a:gdLst/>
                <a:ahLst/>
                <a:cxnLst/>
                <a:rect l="l" t="t" r="r" b="b"/>
                <a:pathLst>
                  <a:path w="1346464" h="221269">
                    <a:moveTo>
                      <a:pt x="77232" y="0"/>
                    </a:moveTo>
                    <a:lnTo>
                      <a:pt x="1269232" y="0"/>
                    </a:lnTo>
                    <a:cubicBezTo>
                      <a:pt x="1289716" y="0"/>
                      <a:pt x="1309360" y="8137"/>
                      <a:pt x="1323844" y="22621"/>
                    </a:cubicBezTo>
                    <a:cubicBezTo>
                      <a:pt x="1338328" y="37105"/>
                      <a:pt x="1346464" y="56749"/>
                      <a:pt x="1346464" y="77232"/>
                    </a:cubicBezTo>
                    <a:lnTo>
                      <a:pt x="1346464" y="144037"/>
                    </a:lnTo>
                    <a:cubicBezTo>
                      <a:pt x="1346464" y="186691"/>
                      <a:pt x="1311886" y="221269"/>
                      <a:pt x="1269232" y="221269"/>
                    </a:cubicBezTo>
                    <a:lnTo>
                      <a:pt x="77232" y="221269"/>
                    </a:lnTo>
                    <a:cubicBezTo>
                      <a:pt x="56749" y="221269"/>
                      <a:pt x="37105" y="213132"/>
                      <a:pt x="22621" y="198649"/>
                    </a:cubicBezTo>
                    <a:cubicBezTo>
                      <a:pt x="8137" y="184165"/>
                      <a:pt x="0" y="164521"/>
                      <a:pt x="0" y="144037"/>
                    </a:cubicBezTo>
                    <a:lnTo>
                      <a:pt x="0" y="77232"/>
                    </a:lnTo>
                    <a:cubicBezTo>
                      <a:pt x="0" y="34578"/>
                      <a:pt x="34578" y="0"/>
                      <a:pt x="77232" y="0"/>
                    </a:cubicBezTo>
                    <a:close/>
                  </a:path>
                </a:pathLst>
              </a:custGeom>
              <a:solidFill>
                <a:srgbClr val="8C52FF"/>
              </a:solidFill>
            </p:spPr>
          </p:sp>
          <p:sp>
            <p:nvSpPr>
              <p:cNvPr id="7" name="TextBox 7"/>
              <p:cNvSpPr txBox="1"/>
              <p:nvPr/>
            </p:nvSpPr>
            <p:spPr>
              <a:xfrm>
                <a:off x="0" y="-47625"/>
                <a:ext cx="1346464" cy="268894"/>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4010690" y="5402919"/>
              <a:ext cx="5585371" cy="527324"/>
            </a:xfrm>
            <a:prstGeom prst="rect">
              <a:avLst/>
            </a:prstGeom>
          </p:spPr>
          <p:txBody>
            <a:bodyPr wrap="square" lIns="0" tIns="0" rIns="0" bIns="0" rtlCol="0" anchor="t">
              <a:spAutoFit/>
            </a:bodyPr>
            <a:lstStyle/>
            <a:p>
              <a:pPr algn="l">
                <a:lnSpc>
                  <a:spcPts val="4370"/>
                </a:lnSpc>
              </a:pPr>
              <a:r>
                <a:rPr lang="en-US" sz="3641" dirty="0">
                  <a:solidFill>
                    <a:srgbClr val="FFFFFF"/>
                  </a:solidFill>
                  <a:latin typeface="Proxima Nova"/>
                  <a:ea typeface="Proxima Nova"/>
                  <a:cs typeface="Proxima Nova"/>
                  <a:sym typeface="Proxima Nova"/>
                </a:rPr>
                <a:t>Your Safety, Our Promise</a:t>
              </a:r>
            </a:p>
          </p:txBody>
        </p:sp>
      </p:grpSp>
      <p:grpSp>
        <p:nvGrpSpPr>
          <p:cNvPr id="31" name="Group 30">
            <a:extLst>
              <a:ext uri="{FF2B5EF4-FFF2-40B4-BE49-F238E27FC236}">
                <a16:creationId xmlns:a16="http://schemas.microsoft.com/office/drawing/2014/main" id="{76A6566F-E9D7-4206-8AA7-303A3A485B49}"/>
              </a:ext>
            </a:extLst>
          </p:cNvPr>
          <p:cNvGrpSpPr/>
          <p:nvPr/>
        </p:nvGrpSpPr>
        <p:grpSpPr>
          <a:xfrm>
            <a:off x="0" y="23893"/>
            <a:ext cx="2590800" cy="2424263"/>
            <a:chOff x="2205822" y="313910"/>
            <a:chExt cx="2094996" cy="2068048"/>
          </a:xfrm>
        </p:grpSpPr>
        <p:sp>
          <p:nvSpPr>
            <p:cNvPr id="32" name="Diamond 31">
              <a:extLst>
                <a:ext uri="{FF2B5EF4-FFF2-40B4-BE49-F238E27FC236}">
                  <a16:creationId xmlns:a16="http://schemas.microsoft.com/office/drawing/2014/main" id="{7E7576E6-4264-4217-8B3A-8E7BA0C7D6A3}"/>
                </a:ext>
              </a:extLst>
            </p:cNvPr>
            <p:cNvSpPr/>
            <p:nvPr/>
          </p:nvSpPr>
          <p:spPr>
            <a:xfrm>
              <a:off x="2205822" y="313910"/>
              <a:ext cx="2094996" cy="2068048"/>
            </a:xfrm>
            <a:prstGeom prst="diamond">
              <a:avLst/>
            </a:prstGeom>
            <a:solidFill>
              <a:srgbClr val="82B1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ACDB7D0-38B6-4AAA-9812-F711A19341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36" name="Picture 35">
            <a:extLst>
              <a:ext uri="{FF2B5EF4-FFF2-40B4-BE49-F238E27FC236}">
                <a16:creationId xmlns:a16="http://schemas.microsoft.com/office/drawing/2014/main" id="{44CB91AC-0A86-4B8C-83A2-AE7BA5AD9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22597" y="392892"/>
            <a:ext cx="1049619" cy="102713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10764" y="3971460"/>
            <a:ext cx="9285108" cy="1453411"/>
          </a:xfrm>
          <a:prstGeom prst="rect">
            <a:avLst/>
          </a:prstGeom>
        </p:spPr>
        <p:txBody>
          <a:bodyPr wrap="square" lIns="0" tIns="0" rIns="0" bIns="0" rtlCol="0" anchor="t">
            <a:spAutoFit/>
          </a:bodyPr>
          <a:lstStyle/>
          <a:p>
            <a:pPr marL="0" lvl="0" indent="0" algn="ctr">
              <a:lnSpc>
                <a:spcPts val="11966"/>
              </a:lnSpc>
              <a:spcBef>
                <a:spcPct val="0"/>
              </a:spcBef>
            </a:pPr>
            <a:r>
              <a:rPr lang="en-US" sz="9972" dirty="0">
                <a:solidFill>
                  <a:srgbClr val="000000"/>
                </a:solidFill>
                <a:latin typeface="Oswald"/>
                <a:ea typeface="Oswald"/>
                <a:cs typeface="Oswald"/>
                <a:sym typeface="Oswald"/>
              </a:rPr>
              <a:t>Thank You!</a:t>
            </a:r>
            <a:endParaRPr lang="en-US" sz="9972" u="none" strike="noStrike" dirty="0">
              <a:solidFill>
                <a:srgbClr val="000000"/>
              </a:solidFill>
              <a:latin typeface="Oswald"/>
              <a:ea typeface="Oswald"/>
              <a:cs typeface="Oswald"/>
              <a:sym typeface="Oswald"/>
            </a:endParaRPr>
          </a:p>
        </p:txBody>
      </p:sp>
      <p:grpSp>
        <p:nvGrpSpPr>
          <p:cNvPr id="7" name="Group 7"/>
          <p:cNvGrpSpPr/>
          <p:nvPr/>
        </p:nvGrpSpPr>
        <p:grpSpPr>
          <a:xfrm rot="10727273">
            <a:off x="12665809" y="2133935"/>
            <a:ext cx="7660882" cy="766088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9" name="TextBox 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727273">
            <a:off x="-1180524" y="1993274"/>
            <a:ext cx="3655042" cy="365504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2" name="TextBox 12"/>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727273">
            <a:off x="666122" y="5423102"/>
            <a:ext cx="1827521" cy="18275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5" name="TextBox 1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rot="10727273">
            <a:off x="12003804" y="404662"/>
            <a:ext cx="1827521" cy="18275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18" name="TextBox 18"/>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rot="10727273">
            <a:off x="3518572" y="9373240"/>
            <a:ext cx="1827521" cy="182752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21" name="TextBox 21"/>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22" name="Group 21">
            <a:extLst>
              <a:ext uri="{FF2B5EF4-FFF2-40B4-BE49-F238E27FC236}">
                <a16:creationId xmlns:a16="http://schemas.microsoft.com/office/drawing/2014/main" id="{B7CF62DD-8952-46DA-AACC-909EC2E9A850}"/>
              </a:ext>
            </a:extLst>
          </p:cNvPr>
          <p:cNvGrpSpPr/>
          <p:nvPr/>
        </p:nvGrpSpPr>
        <p:grpSpPr>
          <a:xfrm>
            <a:off x="-1" y="23894"/>
            <a:ext cx="1593397" cy="1524000"/>
            <a:chOff x="2205822" y="313910"/>
            <a:chExt cx="2094996" cy="2068048"/>
          </a:xfrm>
        </p:grpSpPr>
        <p:sp>
          <p:nvSpPr>
            <p:cNvPr id="23" name="Diamond 22">
              <a:extLst>
                <a:ext uri="{FF2B5EF4-FFF2-40B4-BE49-F238E27FC236}">
                  <a16:creationId xmlns:a16="http://schemas.microsoft.com/office/drawing/2014/main" id="{AFC3091F-E437-4CD3-97DB-BF72A571AF0D}"/>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3210C71-0963-4DC0-82C7-72109D3889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25" name="Picture 24">
            <a:extLst>
              <a:ext uri="{FF2B5EF4-FFF2-40B4-BE49-F238E27FC236}">
                <a16:creationId xmlns:a16="http://schemas.microsoft.com/office/drawing/2014/main" id="{80F148AB-A0DC-4248-85DA-3ADCE37F80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38381" y="23894"/>
            <a:ext cx="1049619" cy="1027133"/>
          </a:xfrm>
          <a:prstGeom prst="rect">
            <a:avLst/>
          </a:prstGeom>
        </p:spPr>
      </p:pic>
      <p:pic>
        <p:nvPicPr>
          <p:cNvPr id="29" name="Audio 28">
            <a:hlinkClick r:id="" action="ppaction://media"/>
            <a:extLst>
              <a:ext uri="{FF2B5EF4-FFF2-40B4-BE49-F238E27FC236}">
                <a16:creationId xmlns:a16="http://schemas.microsoft.com/office/drawing/2014/main" id="{4E3274EF-EEFD-4573-BAFD-B72A7D264C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
    </mc:Choice>
    <mc:Fallback xmlns="">
      <p:transition spd="slow" advTm="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93398" y="4433362"/>
            <a:ext cx="2374135" cy="23741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10800000">
            <a:off x="7188265" y="4429502"/>
            <a:ext cx="2374135" cy="23741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7" name="TextBox 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961962" y="7095880"/>
            <a:ext cx="4826740" cy="896656"/>
          </a:xfrm>
          <a:prstGeom prst="rect">
            <a:avLst/>
          </a:prstGeom>
        </p:spPr>
        <p:txBody>
          <a:bodyPr wrap="square" lIns="0" tIns="0" rIns="0" bIns="0" rtlCol="0" anchor="t">
            <a:spAutoFit/>
          </a:bodyPr>
          <a:lstStyle/>
          <a:p>
            <a:pPr marL="0" lvl="0" indent="0" algn="l">
              <a:lnSpc>
                <a:spcPts val="7395"/>
              </a:lnSpc>
              <a:spcBef>
                <a:spcPct val="0"/>
              </a:spcBef>
            </a:pPr>
            <a:r>
              <a:rPr lang="en-US" sz="6162" dirty="0">
                <a:solidFill>
                  <a:srgbClr val="000000"/>
                </a:solidFill>
                <a:latin typeface="Oswald"/>
                <a:ea typeface="Oswald"/>
                <a:cs typeface="Oswald"/>
                <a:sym typeface="Oswald"/>
              </a:rPr>
              <a:t>Mission &amp; Vision</a:t>
            </a:r>
            <a:endParaRPr lang="en-US" sz="6162" u="none" strike="noStrike" dirty="0">
              <a:solidFill>
                <a:srgbClr val="000000"/>
              </a:solidFill>
              <a:latin typeface="Oswald"/>
              <a:ea typeface="Oswald"/>
              <a:cs typeface="Oswald"/>
              <a:sym typeface="Oswald"/>
            </a:endParaRPr>
          </a:p>
        </p:txBody>
      </p:sp>
      <p:sp>
        <p:nvSpPr>
          <p:cNvPr id="10" name="TextBox 10"/>
          <p:cNvSpPr txBox="1"/>
          <p:nvPr/>
        </p:nvSpPr>
        <p:spPr>
          <a:xfrm>
            <a:off x="1028700" y="7092723"/>
            <a:ext cx="5030904" cy="930377"/>
          </a:xfrm>
          <a:prstGeom prst="rect">
            <a:avLst/>
          </a:prstGeom>
        </p:spPr>
        <p:txBody>
          <a:bodyPr lIns="0" tIns="0" rIns="0" bIns="0" rtlCol="0" anchor="t">
            <a:spAutoFit/>
          </a:bodyPr>
          <a:lstStyle/>
          <a:p>
            <a:pPr marL="0" lvl="0" indent="0" algn="l">
              <a:lnSpc>
                <a:spcPts val="7395"/>
              </a:lnSpc>
              <a:spcBef>
                <a:spcPct val="0"/>
              </a:spcBef>
            </a:pPr>
            <a:r>
              <a:rPr lang="en-US" sz="6162" u="none" strike="noStrike" dirty="0">
                <a:solidFill>
                  <a:srgbClr val="000000"/>
                </a:solidFill>
                <a:latin typeface="Oswald"/>
                <a:ea typeface="Oswald"/>
                <a:cs typeface="Oswald"/>
                <a:sym typeface="Oswald"/>
              </a:rPr>
              <a:t>Introduction</a:t>
            </a:r>
          </a:p>
        </p:txBody>
      </p:sp>
      <p:sp>
        <p:nvSpPr>
          <p:cNvPr id="11" name="TextBox 11"/>
          <p:cNvSpPr txBox="1"/>
          <p:nvPr/>
        </p:nvSpPr>
        <p:spPr>
          <a:xfrm>
            <a:off x="2247461" y="4986151"/>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a:solidFill>
                  <a:srgbClr val="FFFFFF"/>
                </a:solidFill>
                <a:latin typeface="Oswald"/>
                <a:ea typeface="Oswald"/>
                <a:cs typeface="Oswald"/>
                <a:sym typeface="Oswald"/>
              </a:rPr>
              <a:t>01</a:t>
            </a:r>
          </a:p>
        </p:txBody>
      </p:sp>
      <p:sp>
        <p:nvSpPr>
          <p:cNvPr id="12" name="TextBox 12"/>
          <p:cNvSpPr txBox="1"/>
          <p:nvPr/>
        </p:nvSpPr>
        <p:spPr>
          <a:xfrm>
            <a:off x="7820571" y="4990914"/>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dirty="0">
                <a:solidFill>
                  <a:srgbClr val="FFFFFF"/>
                </a:solidFill>
                <a:latin typeface="Oswald"/>
                <a:ea typeface="Oswald"/>
                <a:cs typeface="Oswald"/>
                <a:sym typeface="Oswald"/>
              </a:rPr>
              <a:t>02</a:t>
            </a:r>
          </a:p>
        </p:txBody>
      </p:sp>
      <p:sp>
        <p:nvSpPr>
          <p:cNvPr id="14" name="TextBox 14"/>
          <p:cNvSpPr txBox="1"/>
          <p:nvPr/>
        </p:nvSpPr>
        <p:spPr>
          <a:xfrm>
            <a:off x="12039600" y="7095880"/>
            <a:ext cx="3569850" cy="896656"/>
          </a:xfrm>
          <a:prstGeom prst="rect">
            <a:avLst/>
          </a:prstGeom>
        </p:spPr>
        <p:txBody>
          <a:bodyPr wrap="square" lIns="0" tIns="0" rIns="0" bIns="0" rtlCol="0" anchor="t">
            <a:spAutoFit/>
          </a:bodyPr>
          <a:lstStyle/>
          <a:p>
            <a:pPr marL="0" lvl="0" indent="0" algn="l">
              <a:lnSpc>
                <a:spcPts val="7395"/>
              </a:lnSpc>
              <a:spcBef>
                <a:spcPct val="0"/>
              </a:spcBef>
            </a:pPr>
            <a:r>
              <a:rPr lang="en-US" sz="6162" dirty="0">
                <a:solidFill>
                  <a:srgbClr val="000000"/>
                </a:solidFill>
                <a:latin typeface="Oswald"/>
                <a:ea typeface="Oswald"/>
                <a:cs typeface="Oswald"/>
                <a:sym typeface="Oswald"/>
              </a:rPr>
              <a:t>Suggestions</a:t>
            </a:r>
            <a:endParaRPr lang="en-US" sz="6162" u="none" strike="noStrike" dirty="0">
              <a:solidFill>
                <a:srgbClr val="000000"/>
              </a:solidFill>
              <a:latin typeface="Oswald"/>
              <a:ea typeface="Oswald"/>
              <a:cs typeface="Oswald"/>
              <a:sym typeface="Oswald"/>
            </a:endParaRPr>
          </a:p>
        </p:txBody>
      </p:sp>
      <p:sp>
        <p:nvSpPr>
          <p:cNvPr id="16" name="TextBox 16"/>
          <p:cNvSpPr txBox="1"/>
          <p:nvPr/>
        </p:nvSpPr>
        <p:spPr>
          <a:xfrm>
            <a:off x="1028700" y="2082953"/>
            <a:ext cx="9518552" cy="1524000"/>
          </a:xfrm>
          <a:prstGeom prst="rect">
            <a:avLst/>
          </a:prstGeom>
        </p:spPr>
        <p:txBody>
          <a:bodyPr lIns="0" tIns="0" rIns="0" bIns="0" rtlCol="0" anchor="t">
            <a:spAutoFit/>
          </a:bodyPr>
          <a:lstStyle/>
          <a:p>
            <a:pPr marL="0" lvl="0" indent="0" algn="l">
              <a:lnSpc>
                <a:spcPts val="11966"/>
              </a:lnSpc>
              <a:spcBef>
                <a:spcPct val="0"/>
              </a:spcBef>
            </a:pPr>
            <a:r>
              <a:rPr lang="en-US" sz="9972" u="none" strike="noStrike">
                <a:solidFill>
                  <a:srgbClr val="000000"/>
                </a:solidFill>
                <a:latin typeface="Oswald"/>
                <a:ea typeface="Oswald"/>
                <a:cs typeface="Oswald"/>
                <a:sym typeface="Oswald"/>
              </a:rPr>
              <a:t>Table Of Contents</a:t>
            </a:r>
          </a:p>
        </p:txBody>
      </p:sp>
      <p:grpSp>
        <p:nvGrpSpPr>
          <p:cNvPr id="17" name="Group 17"/>
          <p:cNvGrpSpPr/>
          <p:nvPr/>
        </p:nvGrpSpPr>
        <p:grpSpPr>
          <a:xfrm rot="-10800000">
            <a:off x="12420600" y="4429502"/>
            <a:ext cx="2374135" cy="23741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3010415" y="4982291"/>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dirty="0">
                <a:solidFill>
                  <a:srgbClr val="FFFFFF"/>
                </a:solidFill>
                <a:latin typeface="Oswald"/>
                <a:ea typeface="Oswald"/>
                <a:cs typeface="Oswald"/>
                <a:sym typeface="Oswald"/>
              </a:rPr>
              <a:t>03</a:t>
            </a:r>
          </a:p>
        </p:txBody>
      </p:sp>
      <p:grpSp>
        <p:nvGrpSpPr>
          <p:cNvPr id="21" name="Group 21"/>
          <p:cNvGrpSpPr/>
          <p:nvPr/>
        </p:nvGrpSpPr>
        <p:grpSpPr>
          <a:xfrm rot="2700000">
            <a:off x="13419492" y="-116578"/>
            <a:ext cx="6771901" cy="3309113"/>
            <a:chOff x="0" y="0"/>
            <a:chExt cx="812800" cy="397178"/>
          </a:xfrm>
        </p:grpSpPr>
        <p:sp>
          <p:nvSpPr>
            <p:cNvPr id="22" name="Freeform 22"/>
            <p:cNvSpPr/>
            <p:nvPr/>
          </p:nvSpPr>
          <p:spPr>
            <a:xfrm>
              <a:off x="0" y="0"/>
              <a:ext cx="812800" cy="397178"/>
            </a:xfrm>
            <a:custGeom>
              <a:avLst/>
              <a:gdLst/>
              <a:ahLst/>
              <a:cxnLst/>
              <a:rect l="l" t="t" r="r" b="b"/>
              <a:pathLst>
                <a:path w="812800" h="397178">
                  <a:moveTo>
                    <a:pt x="406400" y="0"/>
                  </a:moveTo>
                  <a:lnTo>
                    <a:pt x="812800" y="397178"/>
                  </a:lnTo>
                  <a:lnTo>
                    <a:pt x="0" y="397178"/>
                  </a:lnTo>
                  <a:lnTo>
                    <a:pt x="406400" y="0"/>
                  </a:lnTo>
                  <a:close/>
                </a:path>
              </a:pathLst>
            </a:custGeom>
            <a:gradFill rotWithShape="1">
              <a:gsLst>
                <a:gs pos="0">
                  <a:srgbClr val="8C52FF">
                    <a:alpha val="100000"/>
                  </a:srgbClr>
                </a:gs>
                <a:gs pos="100000">
                  <a:srgbClr val="5CE1E6">
                    <a:alpha val="100000"/>
                  </a:srgbClr>
                </a:gs>
              </a:gsLst>
              <a:lin ang="0"/>
            </a:gradFill>
          </p:spPr>
        </p:sp>
        <p:sp>
          <p:nvSpPr>
            <p:cNvPr id="23" name="TextBox 23"/>
            <p:cNvSpPr txBox="1"/>
            <p:nvPr/>
          </p:nvSpPr>
          <p:spPr>
            <a:xfrm>
              <a:off x="127000" y="136779"/>
              <a:ext cx="558800" cy="232029"/>
            </a:xfrm>
            <a:prstGeom prst="rect">
              <a:avLst/>
            </a:prstGeom>
          </p:spPr>
          <p:txBody>
            <a:bodyPr lIns="50800" tIns="50800" rIns="50800" bIns="50800" rtlCol="0" anchor="ctr"/>
            <a:lstStyle/>
            <a:p>
              <a:pPr algn="ctr">
                <a:lnSpc>
                  <a:spcPts val="3359"/>
                </a:lnSpc>
              </a:pPr>
              <a:endParaRPr/>
            </a:p>
          </p:txBody>
        </p:sp>
      </p:grpSp>
      <p:grpSp>
        <p:nvGrpSpPr>
          <p:cNvPr id="27" name="Group 26">
            <a:extLst>
              <a:ext uri="{FF2B5EF4-FFF2-40B4-BE49-F238E27FC236}">
                <a16:creationId xmlns:a16="http://schemas.microsoft.com/office/drawing/2014/main" id="{D8844B74-62AE-429B-A404-AC1C1D860FE4}"/>
              </a:ext>
            </a:extLst>
          </p:cNvPr>
          <p:cNvGrpSpPr/>
          <p:nvPr/>
        </p:nvGrpSpPr>
        <p:grpSpPr>
          <a:xfrm>
            <a:off x="-1" y="23894"/>
            <a:ext cx="1593397" cy="1524000"/>
            <a:chOff x="2205822" y="313910"/>
            <a:chExt cx="2094996" cy="2068048"/>
          </a:xfrm>
        </p:grpSpPr>
        <p:sp>
          <p:nvSpPr>
            <p:cNvPr id="28" name="Diamond 27">
              <a:extLst>
                <a:ext uri="{FF2B5EF4-FFF2-40B4-BE49-F238E27FC236}">
                  <a16:creationId xmlns:a16="http://schemas.microsoft.com/office/drawing/2014/main" id="{C3C8CDFA-C137-4F46-B677-8CF20ECB67E0}"/>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32EFD733-21F1-4923-B7DB-CC0C3CCD5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30" name="Picture 29">
            <a:extLst>
              <a:ext uri="{FF2B5EF4-FFF2-40B4-BE49-F238E27FC236}">
                <a16:creationId xmlns:a16="http://schemas.microsoft.com/office/drawing/2014/main" id="{B6C9EDDE-61B5-4295-88B3-A056852920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2597" y="382567"/>
            <a:ext cx="1049619" cy="10271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784733" y="7053120"/>
            <a:ext cx="6771901" cy="3309113"/>
            <a:chOff x="0" y="0"/>
            <a:chExt cx="812800" cy="397178"/>
          </a:xfrm>
        </p:grpSpPr>
        <p:sp>
          <p:nvSpPr>
            <p:cNvPr id="3" name="Freeform 3"/>
            <p:cNvSpPr/>
            <p:nvPr/>
          </p:nvSpPr>
          <p:spPr>
            <a:xfrm>
              <a:off x="0" y="0"/>
              <a:ext cx="812800" cy="397178"/>
            </a:xfrm>
            <a:custGeom>
              <a:avLst/>
              <a:gdLst/>
              <a:ahLst/>
              <a:cxnLst/>
              <a:rect l="l" t="t" r="r" b="b"/>
              <a:pathLst>
                <a:path w="812800" h="397178">
                  <a:moveTo>
                    <a:pt x="406400" y="0"/>
                  </a:moveTo>
                  <a:lnTo>
                    <a:pt x="812800" y="397178"/>
                  </a:lnTo>
                  <a:lnTo>
                    <a:pt x="0" y="397178"/>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27000" y="136779"/>
              <a:ext cx="558800" cy="232029"/>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9144000" y="1155601"/>
            <a:ext cx="5877664" cy="1522319"/>
          </a:xfrm>
          <a:prstGeom prst="rect">
            <a:avLst/>
          </a:prstGeom>
        </p:spPr>
        <p:txBody>
          <a:bodyPr lIns="0" tIns="0" rIns="0" bIns="0" rtlCol="0" anchor="t">
            <a:spAutoFit/>
          </a:bodyPr>
          <a:lstStyle/>
          <a:p>
            <a:pPr marL="0" lvl="0" indent="0" algn="l">
              <a:lnSpc>
                <a:spcPts val="11966"/>
              </a:lnSpc>
              <a:spcBef>
                <a:spcPct val="0"/>
              </a:spcBef>
            </a:pPr>
            <a:r>
              <a:rPr lang="en-US" sz="9972" u="none" strike="noStrike">
                <a:solidFill>
                  <a:srgbClr val="000000"/>
                </a:solidFill>
                <a:latin typeface="Oswald"/>
                <a:ea typeface="Oswald"/>
                <a:cs typeface="Oswald"/>
                <a:sym typeface="Oswald"/>
              </a:rPr>
              <a:t>Introduction</a:t>
            </a:r>
          </a:p>
        </p:txBody>
      </p:sp>
      <p:sp>
        <p:nvSpPr>
          <p:cNvPr id="6" name="TextBox 6"/>
          <p:cNvSpPr txBox="1"/>
          <p:nvPr/>
        </p:nvSpPr>
        <p:spPr>
          <a:xfrm>
            <a:off x="9116516" y="2695356"/>
            <a:ext cx="7647484" cy="6401753"/>
          </a:xfrm>
          <a:prstGeom prst="rect">
            <a:avLst/>
          </a:prstGeom>
        </p:spPr>
        <p:txBody>
          <a:bodyPr wrap="square" lIns="0" tIns="0" rIns="0" bIns="0" rtlCol="0" anchor="t">
            <a:spAutoFit/>
          </a:bodyPr>
          <a:lstStyle/>
          <a:p>
            <a:r>
              <a:rPr lang="en-US" altLang="en-US" sz="3200" dirty="0">
                <a:solidFill>
                  <a:srgbClr val="8986FE"/>
                </a:solidFill>
              </a:rPr>
              <a:t>Client Focused Approach: </a:t>
            </a:r>
            <a:r>
              <a:rPr lang="en-US" altLang="en-US" sz="3200" dirty="0">
                <a:solidFill>
                  <a:schemeClr val="tx2">
                    <a:lumMod val="75000"/>
                  </a:schemeClr>
                </a:solidFill>
              </a:rPr>
              <a:t>Shield Insurance is a leading insurance company which operates in five major Indian cities, makes it accessible for every individual.</a:t>
            </a:r>
          </a:p>
          <a:p>
            <a:r>
              <a:rPr lang="en-US" altLang="en-US" sz="3200" dirty="0">
                <a:solidFill>
                  <a:srgbClr val="8986FE"/>
                </a:solidFill>
              </a:rPr>
              <a:t>Assorted Sales Modes: </a:t>
            </a:r>
            <a:r>
              <a:rPr lang="en-US" altLang="en-US" sz="3200" dirty="0">
                <a:solidFill>
                  <a:schemeClr val="tx2">
                    <a:lumMod val="75000"/>
                  </a:schemeClr>
                </a:solidFill>
              </a:rPr>
              <a:t>This provider utilizes different sales channels to reach a wide customer base.</a:t>
            </a:r>
          </a:p>
          <a:p>
            <a:r>
              <a:rPr lang="en-US" altLang="en-US" sz="3200" dirty="0">
                <a:solidFill>
                  <a:srgbClr val="8986FE"/>
                </a:solidFill>
              </a:rPr>
              <a:t>Diverse Insurance Plans: </a:t>
            </a:r>
            <a:r>
              <a:rPr lang="en-US" altLang="en-US" sz="3200" dirty="0">
                <a:solidFill>
                  <a:schemeClr val="tx2">
                    <a:lumMod val="75000"/>
                  </a:schemeClr>
                </a:solidFill>
              </a:rPr>
              <a:t>This company offers a wide range of unique insurance policies to meet the different needs of its clients.</a:t>
            </a:r>
          </a:p>
          <a:p>
            <a:r>
              <a:rPr lang="en-US" altLang="en-US" sz="3200" dirty="0">
                <a:solidFill>
                  <a:srgbClr val="8986FE"/>
                </a:solidFill>
              </a:rPr>
              <a:t>Versatile Age Groups: </a:t>
            </a:r>
            <a:r>
              <a:rPr lang="en-US" altLang="en-US" sz="3200" dirty="0">
                <a:solidFill>
                  <a:schemeClr val="tx2">
                    <a:lumMod val="75000"/>
                  </a:schemeClr>
                </a:solidFill>
              </a:rPr>
              <a:t>Shield Insurance offers a broad variety of policies tailored for various age groups.</a:t>
            </a:r>
          </a:p>
        </p:txBody>
      </p:sp>
      <p:grpSp>
        <p:nvGrpSpPr>
          <p:cNvPr id="7" name="Group 7"/>
          <p:cNvGrpSpPr/>
          <p:nvPr/>
        </p:nvGrpSpPr>
        <p:grpSpPr>
          <a:xfrm rot="94314">
            <a:off x="1347471" y="2015468"/>
            <a:ext cx="6940319" cy="6627507"/>
            <a:chOff x="0" y="0"/>
            <a:chExt cx="812800" cy="776166"/>
          </a:xfrm>
        </p:grpSpPr>
        <p:sp>
          <p:nvSpPr>
            <p:cNvPr id="8" name="Freeform 8"/>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3"/>
              <a:stretch>
                <a:fillRect t="-10677" b="-10677"/>
              </a:stretch>
            </a:blipFill>
          </p:spPr>
        </p:sp>
      </p:grpSp>
      <p:grpSp>
        <p:nvGrpSpPr>
          <p:cNvPr id="9" name="Group 9"/>
          <p:cNvGrpSpPr/>
          <p:nvPr/>
        </p:nvGrpSpPr>
        <p:grpSpPr>
          <a:xfrm rot="-10800000">
            <a:off x="15342757" y="-1209849"/>
            <a:ext cx="2374135" cy="237413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1" name="TextBox 11"/>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rot="-10617636">
            <a:off x="6003251" y="6650341"/>
            <a:ext cx="2374135" cy="23741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4" name="TextBox 1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rot="-10604448">
            <a:off x="857943" y="2030968"/>
            <a:ext cx="2374135" cy="237413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21" name="Group 20">
            <a:extLst>
              <a:ext uri="{FF2B5EF4-FFF2-40B4-BE49-F238E27FC236}">
                <a16:creationId xmlns:a16="http://schemas.microsoft.com/office/drawing/2014/main" id="{296FDA85-5528-47E0-9B40-2CDF792CAF46}"/>
              </a:ext>
            </a:extLst>
          </p:cNvPr>
          <p:cNvGrpSpPr/>
          <p:nvPr/>
        </p:nvGrpSpPr>
        <p:grpSpPr>
          <a:xfrm>
            <a:off x="-1" y="23894"/>
            <a:ext cx="1593397" cy="1524000"/>
            <a:chOff x="2205822" y="313910"/>
            <a:chExt cx="2094996" cy="2068048"/>
          </a:xfrm>
        </p:grpSpPr>
        <p:sp>
          <p:nvSpPr>
            <p:cNvPr id="22" name="Diamond 21">
              <a:extLst>
                <a:ext uri="{FF2B5EF4-FFF2-40B4-BE49-F238E27FC236}">
                  <a16:creationId xmlns:a16="http://schemas.microsoft.com/office/drawing/2014/main" id="{23DA2966-0ED3-49BE-A5C3-90281FABE176}"/>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AA19831-AF8C-472E-958F-B67B54EB13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sp>
        <p:nvSpPr>
          <p:cNvPr id="27" name="Diamond 26">
            <a:extLst>
              <a:ext uri="{FF2B5EF4-FFF2-40B4-BE49-F238E27FC236}">
                <a16:creationId xmlns:a16="http://schemas.microsoft.com/office/drawing/2014/main" id="{F6C08C6D-B8A8-488C-A9A5-51E7E2E8E1D3}"/>
              </a:ext>
            </a:extLst>
          </p:cNvPr>
          <p:cNvSpPr/>
          <p:nvPr/>
        </p:nvSpPr>
        <p:spPr>
          <a:xfrm>
            <a:off x="8793480" y="281178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CAB55181-811D-4638-9529-66186B1FBCA7}"/>
              </a:ext>
            </a:extLst>
          </p:cNvPr>
          <p:cNvSpPr/>
          <p:nvPr/>
        </p:nvSpPr>
        <p:spPr>
          <a:xfrm>
            <a:off x="8793480" y="4756365"/>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iamond 28">
            <a:extLst>
              <a:ext uri="{FF2B5EF4-FFF2-40B4-BE49-F238E27FC236}">
                <a16:creationId xmlns:a16="http://schemas.microsoft.com/office/drawing/2014/main" id="{BEFC9CF7-9AED-4594-A614-EB56CBDB7F76}"/>
              </a:ext>
            </a:extLst>
          </p:cNvPr>
          <p:cNvSpPr/>
          <p:nvPr/>
        </p:nvSpPr>
        <p:spPr>
          <a:xfrm>
            <a:off x="8793480" y="621030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DAB101CE-21C9-478B-836A-9074D8C2FA72}"/>
              </a:ext>
            </a:extLst>
          </p:cNvPr>
          <p:cNvSpPr/>
          <p:nvPr/>
        </p:nvSpPr>
        <p:spPr>
          <a:xfrm>
            <a:off x="8793480" y="765810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30E423C1-B29E-487D-93A8-FEF4C964E7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38381" y="110491"/>
            <a:ext cx="1049619" cy="10271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09823"/>
            <a:ext cx="5274415" cy="6848477"/>
            <a:chOff x="0" y="0"/>
            <a:chExt cx="1389146" cy="1803714"/>
          </a:xfrm>
        </p:grpSpPr>
        <p:sp>
          <p:nvSpPr>
            <p:cNvPr id="3" name="Freeform 3"/>
            <p:cNvSpPr/>
            <p:nvPr/>
          </p:nvSpPr>
          <p:spPr>
            <a:xfrm>
              <a:off x="0" y="0"/>
              <a:ext cx="1389146" cy="1803714"/>
            </a:xfrm>
            <a:custGeom>
              <a:avLst/>
              <a:gdLst/>
              <a:ahLst/>
              <a:cxnLst/>
              <a:rect l="l" t="t" r="r" b="b"/>
              <a:pathLst>
                <a:path w="1389146" h="1803714">
                  <a:moveTo>
                    <a:pt x="0" y="0"/>
                  </a:moveTo>
                  <a:lnTo>
                    <a:pt x="1389146" y="0"/>
                  </a:lnTo>
                  <a:lnTo>
                    <a:pt x="1389146" y="1803714"/>
                  </a:lnTo>
                  <a:lnTo>
                    <a:pt x="0" y="1803714"/>
                  </a:lnTo>
                  <a:close/>
                </a:path>
              </a:pathLst>
            </a:custGeom>
            <a:solidFill>
              <a:srgbClr val="F6F6F6"/>
            </a:solidFill>
          </p:spPr>
        </p:sp>
        <p:sp>
          <p:nvSpPr>
            <p:cNvPr id="4" name="TextBox 4"/>
            <p:cNvSpPr txBox="1"/>
            <p:nvPr/>
          </p:nvSpPr>
          <p:spPr>
            <a:xfrm>
              <a:off x="0" y="-47625"/>
              <a:ext cx="1389146" cy="185133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6560371" y="2390111"/>
            <a:ext cx="5274415" cy="6848477"/>
            <a:chOff x="0" y="0"/>
            <a:chExt cx="1389146" cy="1803714"/>
          </a:xfrm>
        </p:grpSpPr>
        <p:sp>
          <p:nvSpPr>
            <p:cNvPr id="6" name="Freeform 6"/>
            <p:cNvSpPr/>
            <p:nvPr/>
          </p:nvSpPr>
          <p:spPr>
            <a:xfrm>
              <a:off x="0" y="0"/>
              <a:ext cx="1389146" cy="1803714"/>
            </a:xfrm>
            <a:custGeom>
              <a:avLst/>
              <a:gdLst/>
              <a:ahLst/>
              <a:cxnLst/>
              <a:rect l="l" t="t" r="r" b="b"/>
              <a:pathLst>
                <a:path w="1389146" h="1803714">
                  <a:moveTo>
                    <a:pt x="0" y="0"/>
                  </a:moveTo>
                  <a:lnTo>
                    <a:pt x="1389146" y="0"/>
                  </a:lnTo>
                  <a:lnTo>
                    <a:pt x="1389146" y="1803714"/>
                  </a:lnTo>
                  <a:lnTo>
                    <a:pt x="0" y="1803714"/>
                  </a:lnTo>
                  <a:close/>
                </a:path>
              </a:pathLst>
            </a:custGeom>
            <a:solidFill>
              <a:srgbClr val="F6F6F6"/>
            </a:solidFill>
          </p:spPr>
        </p:sp>
        <p:sp>
          <p:nvSpPr>
            <p:cNvPr id="7" name="TextBox 7"/>
            <p:cNvSpPr txBox="1"/>
            <p:nvPr/>
          </p:nvSpPr>
          <p:spPr>
            <a:xfrm>
              <a:off x="0" y="-47625"/>
              <a:ext cx="1389146" cy="1851339"/>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506793" y="2756167"/>
            <a:ext cx="5274415" cy="1615813"/>
            <a:chOff x="0" y="0"/>
            <a:chExt cx="1389146" cy="425564"/>
          </a:xfrm>
        </p:grpSpPr>
        <p:sp>
          <p:nvSpPr>
            <p:cNvPr id="9" name="Freeform 9"/>
            <p:cNvSpPr/>
            <p:nvPr/>
          </p:nvSpPr>
          <p:spPr>
            <a:xfrm>
              <a:off x="0" y="0"/>
              <a:ext cx="1389146" cy="425564"/>
            </a:xfrm>
            <a:custGeom>
              <a:avLst/>
              <a:gdLst/>
              <a:ahLst/>
              <a:cxnLst/>
              <a:rect l="l" t="t" r="r" b="b"/>
              <a:pathLst>
                <a:path w="1389146" h="425564">
                  <a:moveTo>
                    <a:pt x="0" y="0"/>
                  </a:moveTo>
                  <a:lnTo>
                    <a:pt x="1389146" y="0"/>
                  </a:lnTo>
                  <a:lnTo>
                    <a:pt x="1389146" y="425564"/>
                  </a:lnTo>
                  <a:lnTo>
                    <a:pt x="0" y="425564"/>
                  </a:lnTo>
                  <a:close/>
                </a:path>
              </a:pathLst>
            </a:custGeom>
            <a:gradFill rotWithShape="1">
              <a:gsLst>
                <a:gs pos="0">
                  <a:srgbClr val="8C52FF">
                    <a:alpha val="100000"/>
                  </a:srgbClr>
                </a:gs>
                <a:gs pos="100000">
                  <a:srgbClr val="5CE1E6">
                    <a:alpha val="100000"/>
                  </a:srgbClr>
                </a:gs>
              </a:gsLst>
              <a:lin ang="0"/>
            </a:gradFill>
          </p:spPr>
        </p:sp>
        <p:sp>
          <p:nvSpPr>
            <p:cNvPr id="10" name="TextBox 10"/>
            <p:cNvSpPr txBox="1"/>
            <p:nvPr/>
          </p:nvSpPr>
          <p:spPr>
            <a:xfrm>
              <a:off x="0" y="-47625"/>
              <a:ext cx="1389146" cy="473189"/>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28700" y="2756167"/>
            <a:ext cx="5274415" cy="1615813"/>
            <a:chOff x="0" y="0"/>
            <a:chExt cx="1389146" cy="425564"/>
          </a:xfrm>
        </p:grpSpPr>
        <p:sp>
          <p:nvSpPr>
            <p:cNvPr id="12" name="Freeform 12"/>
            <p:cNvSpPr/>
            <p:nvPr/>
          </p:nvSpPr>
          <p:spPr>
            <a:xfrm>
              <a:off x="0" y="0"/>
              <a:ext cx="1389146" cy="425564"/>
            </a:xfrm>
            <a:custGeom>
              <a:avLst/>
              <a:gdLst/>
              <a:ahLst/>
              <a:cxnLst/>
              <a:rect l="l" t="t" r="r" b="b"/>
              <a:pathLst>
                <a:path w="1389146" h="425564">
                  <a:moveTo>
                    <a:pt x="0" y="0"/>
                  </a:moveTo>
                  <a:lnTo>
                    <a:pt x="1389146" y="0"/>
                  </a:lnTo>
                  <a:lnTo>
                    <a:pt x="1389146" y="425564"/>
                  </a:lnTo>
                  <a:lnTo>
                    <a:pt x="0" y="425564"/>
                  </a:lnTo>
                  <a:close/>
                </a:path>
              </a:pathLst>
            </a:custGeom>
            <a:gradFill rotWithShape="1">
              <a:gsLst>
                <a:gs pos="0">
                  <a:srgbClr val="8C52FF">
                    <a:alpha val="100000"/>
                  </a:srgbClr>
                </a:gs>
                <a:gs pos="100000">
                  <a:srgbClr val="5CE1E6">
                    <a:alpha val="100000"/>
                  </a:srgbClr>
                </a:gs>
              </a:gsLst>
              <a:lin ang="0"/>
            </a:gradFill>
          </p:spPr>
        </p:sp>
        <p:sp>
          <p:nvSpPr>
            <p:cNvPr id="13" name="TextBox 13"/>
            <p:cNvSpPr txBox="1"/>
            <p:nvPr/>
          </p:nvSpPr>
          <p:spPr>
            <a:xfrm>
              <a:off x="0" y="-47625"/>
              <a:ext cx="1389146" cy="473189"/>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12005841" y="2409823"/>
            <a:ext cx="6282159" cy="6848477"/>
          </a:xfrm>
          <a:custGeom>
            <a:avLst/>
            <a:gdLst/>
            <a:ahLst/>
            <a:cxnLst/>
            <a:rect l="l" t="t" r="r" b="b"/>
            <a:pathLst>
              <a:path w="6282159" h="6848477">
                <a:moveTo>
                  <a:pt x="0" y="0"/>
                </a:moveTo>
                <a:lnTo>
                  <a:pt x="6282159" y="0"/>
                </a:lnTo>
                <a:lnTo>
                  <a:pt x="6282159" y="6848477"/>
                </a:lnTo>
                <a:lnTo>
                  <a:pt x="0" y="6848477"/>
                </a:lnTo>
                <a:lnTo>
                  <a:pt x="0" y="0"/>
                </a:lnTo>
                <a:close/>
              </a:path>
            </a:pathLst>
          </a:custGeom>
          <a:blipFill>
            <a:blip r:embed="rId3"/>
            <a:stretch>
              <a:fillRect t="-6008" b="-8297"/>
            </a:stretch>
          </a:blipFill>
        </p:spPr>
      </p:sp>
      <p:grpSp>
        <p:nvGrpSpPr>
          <p:cNvPr id="15" name="Group 15"/>
          <p:cNvGrpSpPr/>
          <p:nvPr/>
        </p:nvGrpSpPr>
        <p:grpSpPr>
          <a:xfrm rot="-10800000">
            <a:off x="7127382" y="-1698012"/>
            <a:ext cx="3396023" cy="339602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7" name="TextBox 1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rot="-10800000">
            <a:off x="13284743" y="8588988"/>
            <a:ext cx="3396023" cy="339602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20" name="TextBox 20"/>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1" name="TextBox 21"/>
          <p:cNvSpPr txBox="1"/>
          <p:nvPr/>
        </p:nvSpPr>
        <p:spPr>
          <a:xfrm>
            <a:off x="1121726" y="3006861"/>
            <a:ext cx="4584125" cy="1104900"/>
          </a:xfrm>
          <a:prstGeom prst="rect">
            <a:avLst/>
          </a:prstGeom>
        </p:spPr>
        <p:txBody>
          <a:bodyPr lIns="0" tIns="0" rIns="0" bIns="0" rtlCol="0" anchor="t">
            <a:spAutoFit/>
          </a:bodyPr>
          <a:lstStyle/>
          <a:p>
            <a:pPr marL="0" lvl="0" indent="0" algn="ctr">
              <a:lnSpc>
                <a:spcPts val="8640"/>
              </a:lnSpc>
              <a:spcBef>
                <a:spcPct val="0"/>
              </a:spcBef>
            </a:pPr>
            <a:r>
              <a:rPr lang="en-US" sz="7200" u="none" strike="noStrike">
                <a:solidFill>
                  <a:srgbClr val="FFFFFF"/>
                </a:solidFill>
                <a:latin typeface="Oswald"/>
                <a:ea typeface="Oswald"/>
                <a:cs typeface="Oswald"/>
                <a:sym typeface="Oswald"/>
              </a:rPr>
              <a:t>Mission</a:t>
            </a:r>
          </a:p>
        </p:txBody>
      </p:sp>
      <p:sp>
        <p:nvSpPr>
          <p:cNvPr id="22" name="TextBox 22"/>
          <p:cNvSpPr txBox="1"/>
          <p:nvPr/>
        </p:nvSpPr>
        <p:spPr>
          <a:xfrm>
            <a:off x="6770672" y="3006861"/>
            <a:ext cx="4584125" cy="1104900"/>
          </a:xfrm>
          <a:prstGeom prst="rect">
            <a:avLst/>
          </a:prstGeom>
        </p:spPr>
        <p:txBody>
          <a:bodyPr lIns="0" tIns="0" rIns="0" bIns="0" rtlCol="0" anchor="t">
            <a:spAutoFit/>
          </a:bodyPr>
          <a:lstStyle/>
          <a:p>
            <a:pPr marL="0" lvl="0" indent="0" algn="ctr">
              <a:lnSpc>
                <a:spcPts val="8640"/>
              </a:lnSpc>
              <a:spcBef>
                <a:spcPct val="0"/>
              </a:spcBef>
            </a:pPr>
            <a:r>
              <a:rPr lang="en-US" sz="7200" u="none" strike="noStrike" dirty="0">
                <a:solidFill>
                  <a:srgbClr val="FFFFFF"/>
                </a:solidFill>
                <a:latin typeface="Oswald"/>
                <a:ea typeface="Oswald"/>
                <a:cs typeface="Oswald"/>
                <a:sym typeface="Oswald"/>
              </a:rPr>
              <a:t>Vision</a:t>
            </a:r>
          </a:p>
        </p:txBody>
      </p:sp>
      <p:sp>
        <p:nvSpPr>
          <p:cNvPr id="23" name="TextBox 23"/>
          <p:cNvSpPr txBox="1"/>
          <p:nvPr/>
        </p:nvSpPr>
        <p:spPr>
          <a:xfrm>
            <a:off x="1121726" y="4424385"/>
            <a:ext cx="5160434" cy="4814203"/>
          </a:xfrm>
          <a:prstGeom prst="rect">
            <a:avLst/>
          </a:prstGeom>
        </p:spPr>
        <p:txBody>
          <a:bodyPr wrap="square" lIns="0" tIns="0" rIns="0" bIns="0" rtlCol="0" anchor="t">
            <a:spAutoFit/>
          </a:bodyPr>
          <a:lstStyle/>
          <a:p>
            <a:pPr marL="0" lvl="0" indent="0" algn="l">
              <a:lnSpc>
                <a:spcPts val="3840"/>
              </a:lnSpc>
              <a:spcBef>
                <a:spcPct val="0"/>
              </a:spcBef>
            </a:pPr>
            <a:r>
              <a:rPr lang="en-US" sz="2200" dirty="0">
                <a:latin typeface="Proxima Nova" panose="020B0604020202020204" charset="0"/>
              </a:rPr>
              <a:t>Shield Insurance is committed to leveraging data-driven insights to enhance decision-making. Through a pilot Power BI project with AtliQ Technologies, we aim to evaluate the effectiveness of a dashboard solution that provides key performance indicators. This initiative serves as a proof of concept, ensuring that our unique requirements are met before full-scale implementation.</a:t>
            </a:r>
            <a:endParaRPr lang="en-US" sz="2200" dirty="0">
              <a:solidFill>
                <a:srgbClr val="000000"/>
              </a:solidFill>
              <a:latin typeface="Proxima Nova" panose="020B0604020202020204" charset="0"/>
              <a:ea typeface="Proxima Nova"/>
              <a:cs typeface="Proxima Nova"/>
              <a:sym typeface="Proxima Nova"/>
            </a:endParaRPr>
          </a:p>
        </p:txBody>
      </p:sp>
      <p:sp>
        <p:nvSpPr>
          <p:cNvPr id="24" name="TextBox 24"/>
          <p:cNvSpPr txBox="1"/>
          <p:nvPr/>
        </p:nvSpPr>
        <p:spPr>
          <a:xfrm>
            <a:off x="6666946" y="4424385"/>
            <a:ext cx="5149759" cy="3839577"/>
          </a:xfrm>
          <a:prstGeom prst="rect">
            <a:avLst/>
          </a:prstGeom>
        </p:spPr>
        <p:txBody>
          <a:bodyPr wrap="square" lIns="0" tIns="0" rIns="0" bIns="0" rtlCol="0" anchor="t">
            <a:spAutoFit/>
          </a:bodyPr>
          <a:lstStyle/>
          <a:p>
            <a:pPr marL="0" lvl="0" indent="0" algn="l">
              <a:lnSpc>
                <a:spcPts val="3840"/>
              </a:lnSpc>
              <a:spcBef>
                <a:spcPct val="0"/>
              </a:spcBef>
            </a:pPr>
            <a:r>
              <a:rPr lang="en-US" sz="2200" dirty="0">
                <a:latin typeface="Proxima Nova" panose="020B0604020202020204" charset="0"/>
              </a:rPr>
              <a:t>To establish a long-term partnership that empowers Shield Insurance with cutting-edge analytics, enabling smarter, more informed decisions. By adopting advanced dashboard solutions, we strive to enhance operational efficiency and drive sustainable growth through data-driven strategies.</a:t>
            </a:r>
            <a:endParaRPr lang="en-US" sz="2200" dirty="0">
              <a:solidFill>
                <a:srgbClr val="000000"/>
              </a:solidFill>
              <a:latin typeface="Proxima Nova" panose="020B0604020202020204" charset="0"/>
              <a:ea typeface="Proxima Nova"/>
              <a:cs typeface="Proxima Nova"/>
              <a:sym typeface="Proxima Nova"/>
            </a:endParaRPr>
          </a:p>
        </p:txBody>
      </p:sp>
      <p:grpSp>
        <p:nvGrpSpPr>
          <p:cNvPr id="28" name="Group 27">
            <a:extLst>
              <a:ext uri="{FF2B5EF4-FFF2-40B4-BE49-F238E27FC236}">
                <a16:creationId xmlns:a16="http://schemas.microsoft.com/office/drawing/2014/main" id="{66E4CDEE-8256-4E93-A1A5-65378DA9E200}"/>
              </a:ext>
            </a:extLst>
          </p:cNvPr>
          <p:cNvGrpSpPr/>
          <p:nvPr/>
        </p:nvGrpSpPr>
        <p:grpSpPr>
          <a:xfrm>
            <a:off x="-1" y="23894"/>
            <a:ext cx="1593397" cy="1524000"/>
            <a:chOff x="2205822" y="313910"/>
            <a:chExt cx="2094996" cy="2068048"/>
          </a:xfrm>
        </p:grpSpPr>
        <p:sp>
          <p:nvSpPr>
            <p:cNvPr id="29" name="Diamond 28">
              <a:extLst>
                <a:ext uri="{FF2B5EF4-FFF2-40B4-BE49-F238E27FC236}">
                  <a16:creationId xmlns:a16="http://schemas.microsoft.com/office/drawing/2014/main" id="{9E4E8B3E-CDE0-476D-9101-3EF03A4CB697}"/>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EF95678B-2C93-4162-B0CB-304093163D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33" name="Picture 32">
            <a:extLst>
              <a:ext uri="{FF2B5EF4-FFF2-40B4-BE49-F238E27FC236}">
                <a16:creationId xmlns:a16="http://schemas.microsoft.com/office/drawing/2014/main" id="{34FFD4E1-57B7-4F5A-A76E-CCC4580E40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62181" y="67817"/>
            <a:ext cx="1049619" cy="10271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593398" y="4433362"/>
            <a:ext cx="2374135" cy="23741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10800000">
            <a:off x="7387238" y="4433362"/>
            <a:ext cx="2374135" cy="23741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7" name="TextBox 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8" name="TextBox 8"/>
          <p:cNvSpPr txBox="1"/>
          <p:nvPr/>
        </p:nvSpPr>
        <p:spPr>
          <a:xfrm>
            <a:off x="5787976" y="7095880"/>
            <a:ext cx="5849038" cy="896656"/>
          </a:xfrm>
          <a:prstGeom prst="rect">
            <a:avLst/>
          </a:prstGeom>
        </p:spPr>
        <p:txBody>
          <a:bodyPr wrap="square" lIns="0" tIns="0" rIns="0" bIns="0" rtlCol="0" anchor="t">
            <a:spAutoFit/>
          </a:bodyPr>
          <a:lstStyle/>
          <a:p>
            <a:pPr marL="0" lvl="0" indent="0" algn="l">
              <a:lnSpc>
                <a:spcPts val="7395"/>
              </a:lnSpc>
              <a:spcBef>
                <a:spcPct val="0"/>
              </a:spcBef>
            </a:pPr>
            <a:r>
              <a:rPr lang="en-US" sz="6162" u="none" strike="noStrike" dirty="0">
                <a:solidFill>
                  <a:srgbClr val="000000"/>
                </a:solidFill>
                <a:latin typeface="Oswald"/>
                <a:ea typeface="Oswald"/>
                <a:cs typeface="Oswald"/>
                <a:sym typeface="Oswald"/>
              </a:rPr>
              <a:t>Sales Mode Analysis</a:t>
            </a:r>
          </a:p>
        </p:txBody>
      </p:sp>
      <p:sp>
        <p:nvSpPr>
          <p:cNvPr id="10" name="TextBox 10"/>
          <p:cNvSpPr txBox="1"/>
          <p:nvPr/>
        </p:nvSpPr>
        <p:spPr>
          <a:xfrm>
            <a:off x="609600" y="7091341"/>
            <a:ext cx="5030904" cy="930377"/>
          </a:xfrm>
          <a:prstGeom prst="rect">
            <a:avLst/>
          </a:prstGeom>
        </p:spPr>
        <p:txBody>
          <a:bodyPr lIns="0" tIns="0" rIns="0" bIns="0" rtlCol="0" anchor="t">
            <a:spAutoFit/>
          </a:bodyPr>
          <a:lstStyle/>
          <a:p>
            <a:pPr marL="0" lvl="0" indent="0" algn="l">
              <a:lnSpc>
                <a:spcPts val="7395"/>
              </a:lnSpc>
              <a:spcBef>
                <a:spcPct val="0"/>
              </a:spcBef>
            </a:pPr>
            <a:r>
              <a:rPr lang="en-US" sz="6162" dirty="0">
                <a:solidFill>
                  <a:srgbClr val="000000"/>
                </a:solidFill>
                <a:latin typeface="Oswald"/>
                <a:ea typeface="Oswald"/>
                <a:cs typeface="Oswald"/>
                <a:sym typeface="Oswald"/>
              </a:rPr>
              <a:t>General Analysis</a:t>
            </a:r>
            <a:endParaRPr lang="en-US" sz="6162" u="none" strike="noStrike" dirty="0">
              <a:solidFill>
                <a:srgbClr val="000000"/>
              </a:solidFill>
              <a:latin typeface="Oswald"/>
              <a:ea typeface="Oswald"/>
              <a:cs typeface="Oswald"/>
              <a:sym typeface="Oswald"/>
            </a:endParaRPr>
          </a:p>
        </p:txBody>
      </p:sp>
      <p:sp>
        <p:nvSpPr>
          <p:cNvPr id="11" name="TextBox 11"/>
          <p:cNvSpPr txBox="1"/>
          <p:nvPr/>
        </p:nvSpPr>
        <p:spPr>
          <a:xfrm>
            <a:off x="2230106" y="5060870"/>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dirty="0">
                <a:solidFill>
                  <a:srgbClr val="FFFFFF"/>
                </a:solidFill>
                <a:latin typeface="Oswald"/>
                <a:ea typeface="Oswald"/>
                <a:cs typeface="Oswald"/>
                <a:sym typeface="Oswald"/>
              </a:rPr>
              <a:t>01</a:t>
            </a:r>
          </a:p>
        </p:txBody>
      </p:sp>
      <p:sp>
        <p:nvSpPr>
          <p:cNvPr id="12" name="TextBox 12"/>
          <p:cNvSpPr txBox="1"/>
          <p:nvPr/>
        </p:nvSpPr>
        <p:spPr>
          <a:xfrm>
            <a:off x="8019544" y="4994774"/>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dirty="0">
                <a:solidFill>
                  <a:srgbClr val="FFFFFF"/>
                </a:solidFill>
                <a:latin typeface="Oswald"/>
                <a:ea typeface="Oswald"/>
                <a:cs typeface="Oswald"/>
                <a:sym typeface="Oswald"/>
              </a:rPr>
              <a:t>02</a:t>
            </a:r>
          </a:p>
        </p:txBody>
      </p:sp>
      <p:sp>
        <p:nvSpPr>
          <p:cNvPr id="14" name="TextBox 14"/>
          <p:cNvSpPr txBox="1"/>
          <p:nvPr/>
        </p:nvSpPr>
        <p:spPr>
          <a:xfrm>
            <a:off x="11937757" y="7087481"/>
            <a:ext cx="5638800" cy="896656"/>
          </a:xfrm>
          <a:prstGeom prst="rect">
            <a:avLst/>
          </a:prstGeom>
        </p:spPr>
        <p:txBody>
          <a:bodyPr wrap="square" lIns="0" tIns="0" rIns="0" bIns="0" rtlCol="0" anchor="t">
            <a:spAutoFit/>
          </a:bodyPr>
          <a:lstStyle/>
          <a:p>
            <a:pPr marL="0" lvl="0" indent="0" algn="l">
              <a:lnSpc>
                <a:spcPts val="7395"/>
              </a:lnSpc>
              <a:spcBef>
                <a:spcPct val="0"/>
              </a:spcBef>
            </a:pPr>
            <a:r>
              <a:rPr lang="en-US" sz="6162" u="none" strike="noStrike" dirty="0">
                <a:solidFill>
                  <a:srgbClr val="000000"/>
                </a:solidFill>
                <a:latin typeface="Oswald"/>
                <a:ea typeface="Oswald"/>
                <a:cs typeface="Oswald"/>
                <a:sym typeface="Oswald"/>
              </a:rPr>
              <a:t>Age Group Analysis</a:t>
            </a:r>
          </a:p>
        </p:txBody>
      </p:sp>
      <p:sp>
        <p:nvSpPr>
          <p:cNvPr id="16" name="TextBox 16"/>
          <p:cNvSpPr txBox="1"/>
          <p:nvPr/>
        </p:nvSpPr>
        <p:spPr>
          <a:xfrm>
            <a:off x="1028700" y="2082953"/>
            <a:ext cx="9518552" cy="1453411"/>
          </a:xfrm>
          <a:prstGeom prst="rect">
            <a:avLst/>
          </a:prstGeom>
        </p:spPr>
        <p:txBody>
          <a:bodyPr lIns="0" tIns="0" rIns="0" bIns="0" rtlCol="0" anchor="t">
            <a:spAutoFit/>
          </a:bodyPr>
          <a:lstStyle/>
          <a:p>
            <a:pPr marL="0" lvl="0" indent="0" algn="l">
              <a:lnSpc>
                <a:spcPts val="11966"/>
              </a:lnSpc>
              <a:spcBef>
                <a:spcPct val="0"/>
              </a:spcBef>
            </a:pPr>
            <a:r>
              <a:rPr lang="en-US" sz="9972" dirty="0">
                <a:solidFill>
                  <a:srgbClr val="000000"/>
                </a:solidFill>
                <a:latin typeface="Oswald"/>
                <a:ea typeface="Oswald"/>
                <a:cs typeface="Oswald"/>
                <a:sym typeface="Oswald"/>
              </a:rPr>
              <a:t>Overview of Pages</a:t>
            </a:r>
            <a:endParaRPr lang="en-US" sz="9972" u="none" strike="noStrike" dirty="0">
              <a:solidFill>
                <a:srgbClr val="000000"/>
              </a:solidFill>
              <a:latin typeface="Oswald"/>
              <a:ea typeface="Oswald"/>
              <a:cs typeface="Oswald"/>
              <a:sym typeface="Oswald"/>
            </a:endParaRPr>
          </a:p>
        </p:txBody>
      </p:sp>
      <p:grpSp>
        <p:nvGrpSpPr>
          <p:cNvPr id="17" name="Group 17"/>
          <p:cNvGrpSpPr/>
          <p:nvPr/>
        </p:nvGrpSpPr>
        <p:grpSpPr>
          <a:xfrm rot="-10800000">
            <a:off x="13411200" y="4398387"/>
            <a:ext cx="2374135" cy="237413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3969954" y="5054294"/>
            <a:ext cx="1391960" cy="1259033"/>
          </a:xfrm>
          <a:prstGeom prst="rect">
            <a:avLst/>
          </a:prstGeom>
        </p:spPr>
        <p:txBody>
          <a:bodyPr lIns="0" tIns="0" rIns="0" bIns="0" rtlCol="0" anchor="t">
            <a:spAutoFit/>
          </a:bodyPr>
          <a:lstStyle/>
          <a:p>
            <a:pPr marL="0" lvl="0" indent="0" algn="l">
              <a:lnSpc>
                <a:spcPts val="9855"/>
              </a:lnSpc>
              <a:spcBef>
                <a:spcPct val="0"/>
              </a:spcBef>
            </a:pPr>
            <a:r>
              <a:rPr lang="en-US" sz="8213" dirty="0">
                <a:solidFill>
                  <a:srgbClr val="FFFFFF"/>
                </a:solidFill>
                <a:latin typeface="Oswald"/>
                <a:ea typeface="Oswald"/>
                <a:cs typeface="Oswald"/>
                <a:sym typeface="Oswald"/>
              </a:rPr>
              <a:t>03</a:t>
            </a:r>
          </a:p>
        </p:txBody>
      </p:sp>
      <p:grpSp>
        <p:nvGrpSpPr>
          <p:cNvPr id="21" name="Group 21"/>
          <p:cNvGrpSpPr/>
          <p:nvPr/>
        </p:nvGrpSpPr>
        <p:grpSpPr>
          <a:xfrm rot="2700000">
            <a:off x="13419492" y="-116578"/>
            <a:ext cx="6771901" cy="3309113"/>
            <a:chOff x="0" y="0"/>
            <a:chExt cx="812800" cy="397178"/>
          </a:xfrm>
        </p:grpSpPr>
        <p:sp>
          <p:nvSpPr>
            <p:cNvPr id="22" name="Freeform 22"/>
            <p:cNvSpPr/>
            <p:nvPr/>
          </p:nvSpPr>
          <p:spPr>
            <a:xfrm>
              <a:off x="0" y="0"/>
              <a:ext cx="812800" cy="397178"/>
            </a:xfrm>
            <a:custGeom>
              <a:avLst/>
              <a:gdLst/>
              <a:ahLst/>
              <a:cxnLst/>
              <a:rect l="l" t="t" r="r" b="b"/>
              <a:pathLst>
                <a:path w="812800" h="397178">
                  <a:moveTo>
                    <a:pt x="406400" y="0"/>
                  </a:moveTo>
                  <a:lnTo>
                    <a:pt x="812800" y="397178"/>
                  </a:lnTo>
                  <a:lnTo>
                    <a:pt x="0" y="397178"/>
                  </a:lnTo>
                  <a:lnTo>
                    <a:pt x="406400" y="0"/>
                  </a:lnTo>
                  <a:close/>
                </a:path>
              </a:pathLst>
            </a:custGeom>
            <a:gradFill rotWithShape="1">
              <a:gsLst>
                <a:gs pos="0">
                  <a:srgbClr val="8C52FF">
                    <a:alpha val="100000"/>
                  </a:srgbClr>
                </a:gs>
                <a:gs pos="100000">
                  <a:srgbClr val="5CE1E6">
                    <a:alpha val="100000"/>
                  </a:srgbClr>
                </a:gs>
              </a:gsLst>
              <a:lin ang="0"/>
            </a:gradFill>
          </p:spPr>
        </p:sp>
        <p:sp>
          <p:nvSpPr>
            <p:cNvPr id="23" name="TextBox 23"/>
            <p:cNvSpPr txBox="1"/>
            <p:nvPr/>
          </p:nvSpPr>
          <p:spPr>
            <a:xfrm>
              <a:off x="127000" y="136779"/>
              <a:ext cx="558800" cy="232029"/>
            </a:xfrm>
            <a:prstGeom prst="rect">
              <a:avLst/>
            </a:prstGeom>
          </p:spPr>
          <p:txBody>
            <a:bodyPr lIns="50800" tIns="50800" rIns="50800" bIns="50800" rtlCol="0" anchor="ctr"/>
            <a:lstStyle/>
            <a:p>
              <a:pPr algn="ctr">
                <a:lnSpc>
                  <a:spcPts val="3359"/>
                </a:lnSpc>
              </a:pPr>
              <a:endParaRPr/>
            </a:p>
          </p:txBody>
        </p:sp>
      </p:grpSp>
      <p:grpSp>
        <p:nvGrpSpPr>
          <p:cNvPr id="27" name="Group 26">
            <a:extLst>
              <a:ext uri="{FF2B5EF4-FFF2-40B4-BE49-F238E27FC236}">
                <a16:creationId xmlns:a16="http://schemas.microsoft.com/office/drawing/2014/main" id="{D8844B74-62AE-429B-A404-AC1C1D860FE4}"/>
              </a:ext>
            </a:extLst>
          </p:cNvPr>
          <p:cNvGrpSpPr/>
          <p:nvPr/>
        </p:nvGrpSpPr>
        <p:grpSpPr>
          <a:xfrm>
            <a:off x="-1" y="23894"/>
            <a:ext cx="1593397" cy="1524000"/>
            <a:chOff x="2205822" y="313910"/>
            <a:chExt cx="2094996" cy="2068048"/>
          </a:xfrm>
        </p:grpSpPr>
        <p:sp>
          <p:nvSpPr>
            <p:cNvPr id="28" name="Diamond 27">
              <a:extLst>
                <a:ext uri="{FF2B5EF4-FFF2-40B4-BE49-F238E27FC236}">
                  <a16:creationId xmlns:a16="http://schemas.microsoft.com/office/drawing/2014/main" id="{C3C8CDFA-C137-4F46-B677-8CF20ECB67E0}"/>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32EFD733-21F1-4923-B7DB-CC0C3CCD5A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24" name="Picture 23">
            <a:extLst>
              <a:ext uri="{FF2B5EF4-FFF2-40B4-BE49-F238E27FC236}">
                <a16:creationId xmlns:a16="http://schemas.microsoft.com/office/drawing/2014/main" id="{F2332DD9-A498-4D6D-8DC1-478EA42729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22597" y="392892"/>
            <a:ext cx="1049619" cy="1027133"/>
          </a:xfrm>
          <a:prstGeom prst="rect">
            <a:avLst/>
          </a:prstGeom>
        </p:spPr>
      </p:pic>
    </p:spTree>
    <p:extLst>
      <p:ext uri="{BB962C8B-B14F-4D97-AF65-F5344CB8AC3E}">
        <p14:creationId xmlns:p14="http://schemas.microsoft.com/office/powerpoint/2010/main" val="274979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100933" y="7445561"/>
            <a:ext cx="2374135" cy="23741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2054795"/>
            <a:ext cx="18467567" cy="4945071"/>
            <a:chOff x="0" y="0"/>
            <a:chExt cx="24623422" cy="6593427"/>
          </a:xfrm>
        </p:grpSpPr>
        <p:pic>
          <p:nvPicPr>
            <p:cNvPr id="6" name="Picture 6"/>
            <p:cNvPicPr>
              <a:picLocks noChangeAspect="1"/>
            </p:cNvPicPr>
            <p:nvPr/>
          </p:nvPicPr>
          <p:blipFill>
            <a:blip r:embed="rId2"/>
            <a:srcRect t="29904" b="29904"/>
            <a:stretch>
              <a:fillRect/>
            </a:stretch>
          </p:blipFill>
          <p:spPr>
            <a:xfrm>
              <a:off x="0" y="0"/>
              <a:ext cx="24623422" cy="6593427"/>
            </a:xfrm>
            <a:prstGeom prst="rect">
              <a:avLst/>
            </a:prstGeom>
          </p:spPr>
        </p:pic>
      </p:grpSp>
      <p:sp>
        <p:nvSpPr>
          <p:cNvPr id="7" name="TextBox 7"/>
          <p:cNvSpPr txBox="1"/>
          <p:nvPr/>
        </p:nvSpPr>
        <p:spPr>
          <a:xfrm>
            <a:off x="1028699" y="7119433"/>
            <a:ext cx="17438867" cy="1453411"/>
          </a:xfrm>
          <a:prstGeom prst="rect">
            <a:avLst/>
          </a:prstGeom>
        </p:spPr>
        <p:txBody>
          <a:bodyPr wrap="square" lIns="0" tIns="0" rIns="0" bIns="0" rtlCol="0" anchor="t">
            <a:spAutoFit/>
          </a:bodyPr>
          <a:lstStyle/>
          <a:p>
            <a:pPr marL="0" lvl="0" indent="0" algn="l">
              <a:lnSpc>
                <a:spcPts val="11966"/>
              </a:lnSpc>
              <a:spcBef>
                <a:spcPct val="0"/>
              </a:spcBef>
            </a:pPr>
            <a:r>
              <a:rPr lang="en-US" sz="9972" u="none" strike="noStrike" dirty="0">
                <a:solidFill>
                  <a:srgbClr val="000000"/>
                </a:solidFill>
                <a:latin typeface="Oswald"/>
                <a:ea typeface="Oswald"/>
                <a:cs typeface="Oswald"/>
                <a:sym typeface="Oswald"/>
              </a:rPr>
              <a:t>Welcome To The Live Presentation</a:t>
            </a:r>
          </a:p>
        </p:txBody>
      </p:sp>
      <p:sp>
        <p:nvSpPr>
          <p:cNvPr id="8" name="TextBox 8"/>
          <p:cNvSpPr txBox="1"/>
          <p:nvPr/>
        </p:nvSpPr>
        <p:spPr>
          <a:xfrm>
            <a:off x="1028700" y="8772525"/>
            <a:ext cx="15664178" cy="974626"/>
          </a:xfrm>
          <a:prstGeom prst="rect">
            <a:avLst/>
          </a:prstGeom>
        </p:spPr>
        <p:txBody>
          <a:bodyPr wrap="square" lIns="0" tIns="0" rIns="0" bIns="0" rtlCol="0" anchor="t">
            <a:spAutoFit/>
          </a:bodyPr>
          <a:lstStyle/>
          <a:p>
            <a:pPr marL="0" lvl="0" indent="0" algn="l">
              <a:lnSpc>
                <a:spcPts val="3840"/>
              </a:lnSpc>
              <a:spcBef>
                <a:spcPct val="0"/>
              </a:spcBef>
            </a:pPr>
            <a:r>
              <a:rPr lang="en-US" sz="3200" u="none" strike="noStrike" dirty="0">
                <a:solidFill>
                  <a:srgbClr val="000000"/>
                </a:solidFill>
                <a:latin typeface="Proxima Nova"/>
                <a:ea typeface="Proxima Nova"/>
                <a:cs typeface="Proxima Nova"/>
                <a:sym typeface="Proxima Nova"/>
              </a:rPr>
              <a:t>I’m </a:t>
            </a:r>
            <a:r>
              <a:rPr lang="en-US" sz="3200" dirty="0">
                <a:solidFill>
                  <a:srgbClr val="000000"/>
                </a:solidFill>
                <a:latin typeface="Proxima Nova"/>
                <a:ea typeface="Proxima Nova"/>
                <a:cs typeface="Proxima Nova"/>
                <a:sym typeface="Proxima Nova"/>
              </a:rPr>
              <a:t>Swetha</a:t>
            </a:r>
            <a:r>
              <a:rPr lang="en-US" sz="3200" u="none" strike="noStrike" dirty="0">
                <a:solidFill>
                  <a:srgbClr val="000000"/>
                </a:solidFill>
                <a:latin typeface="Proxima Nova"/>
                <a:ea typeface="Proxima Nova"/>
                <a:cs typeface="Proxima Nova"/>
                <a:sym typeface="Proxima Nova"/>
              </a:rPr>
              <a:t>, and I'll be providing you with my in-depth evolution and insights of Shield Insurance’s performance. </a:t>
            </a:r>
          </a:p>
        </p:txBody>
      </p:sp>
      <p:grpSp>
        <p:nvGrpSpPr>
          <p:cNvPr id="9" name="Group 9"/>
          <p:cNvGrpSpPr/>
          <p:nvPr/>
        </p:nvGrpSpPr>
        <p:grpSpPr>
          <a:xfrm rot="-10800000">
            <a:off x="7390524" y="-1187067"/>
            <a:ext cx="2374135" cy="237413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1" name="TextBox 11"/>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5" name="Group 14">
            <a:extLst>
              <a:ext uri="{FF2B5EF4-FFF2-40B4-BE49-F238E27FC236}">
                <a16:creationId xmlns:a16="http://schemas.microsoft.com/office/drawing/2014/main" id="{45966943-C494-423C-80C5-D6F9712D0EEE}"/>
              </a:ext>
            </a:extLst>
          </p:cNvPr>
          <p:cNvGrpSpPr/>
          <p:nvPr/>
        </p:nvGrpSpPr>
        <p:grpSpPr>
          <a:xfrm>
            <a:off x="-1" y="23894"/>
            <a:ext cx="1593397" cy="1524000"/>
            <a:chOff x="2205822" y="313910"/>
            <a:chExt cx="2094996" cy="2068048"/>
          </a:xfrm>
        </p:grpSpPr>
        <p:sp>
          <p:nvSpPr>
            <p:cNvPr id="16" name="Diamond 15">
              <a:extLst>
                <a:ext uri="{FF2B5EF4-FFF2-40B4-BE49-F238E27FC236}">
                  <a16:creationId xmlns:a16="http://schemas.microsoft.com/office/drawing/2014/main" id="{33B7DA05-22C2-40E4-ACA3-A0A2877940E5}"/>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533B1C9-8C93-482D-AB4A-176FAFFB54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20" name="Picture 19">
            <a:extLst>
              <a:ext uri="{FF2B5EF4-FFF2-40B4-BE49-F238E27FC236}">
                <a16:creationId xmlns:a16="http://schemas.microsoft.com/office/drawing/2014/main" id="{D3D5BA55-B43A-412B-BEF7-32ACC7BE03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27832" y="77767"/>
            <a:ext cx="1049619" cy="1027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94314">
            <a:off x="8204163" y="2821816"/>
            <a:ext cx="12330496" cy="11774740"/>
            <a:chOff x="0" y="0"/>
            <a:chExt cx="812800" cy="776166"/>
          </a:xfrm>
        </p:grpSpPr>
        <p:sp>
          <p:nvSpPr>
            <p:cNvPr id="4" name="Freeform 4"/>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3"/>
              <a:stretch>
                <a:fillRect l="-26701" r="-26701"/>
              </a:stretch>
            </a:blipFill>
          </p:spPr>
        </p:sp>
      </p:grpSp>
      <p:grpSp>
        <p:nvGrpSpPr>
          <p:cNvPr id="5" name="Group 5"/>
          <p:cNvGrpSpPr/>
          <p:nvPr/>
        </p:nvGrpSpPr>
        <p:grpSpPr>
          <a:xfrm rot="-10800000">
            <a:off x="14299972" y="422191"/>
            <a:ext cx="3396023" cy="33960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7" name="TextBox 7"/>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rot="-10800000">
            <a:off x="946679" y="9040476"/>
            <a:ext cx="3396023" cy="33960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0" name="TextBox 10"/>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rot="-10601755">
            <a:off x="10236307" y="2918321"/>
            <a:ext cx="2416511" cy="241651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3" name="TextBox 13"/>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8" name="Group 17">
            <a:extLst>
              <a:ext uri="{FF2B5EF4-FFF2-40B4-BE49-F238E27FC236}">
                <a16:creationId xmlns:a16="http://schemas.microsoft.com/office/drawing/2014/main" id="{EAC5D513-5BA3-4EE8-B4DB-0AD03F165091}"/>
              </a:ext>
            </a:extLst>
          </p:cNvPr>
          <p:cNvGrpSpPr/>
          <p:nvPr/>
        </p:nvGrpSpPr>
        <p:grpSpPr>
          <a:xfrm>
            <a:off x="-1" y="23894"/>
            <a:ext cx="1593397" cy="1524000"/>
            <a:chOff x="2205822" y="313910"/>
            <a:chExt cx="2094996" cy="2068048"/>
          </a:xfrm>
        </p:grpSpPr>
        <p:sp>
          <p:nvSpPr>
            <p:cNvPr id="19" name="Diamond 18">
              <a:extLst>
                <a:ext uri="{FF2B5EF4-FFF2-40B4-BE49-F238E27FC236}">
                  <a16:creationId xmlns:a16="http://schemas.microsoft.com/office/drawing/2014/main" id="{846836A7-8BD0-4CC9-AA89-BAD11495E654}"/>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A01DF6E-7B29-47CD-9D01-5ECF13E359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24" name="Add-in 23" title="Microsoft Power BI">
                <a:extLst>
                  <a:ext uri="{FF2B5EF4-FFF2-40B4-BE49-F238E27FC236}">
                    <a16:creationId xmlns:a16="http://schemas.microsoft.com/office/drawing/2014/main" id="{41028AF9-EBAA-4225-AFC8-3EE7E7EB0196}"/>
                  </a:ext>
                </a:extLst>
              </p:cNvPr>
              <p:cNvGraphicFramePr>
                <a:graphicFrameLocks noGrp="1"/>
              </p:cNvGraphicFramePr>
              <p:nvPr>
                <p:extLst>
                  <p:ext uri="{D42A27DB-BD31-4B8C-83A1-F6EECF244321}">
                    <p14:modId xmlns:p14="http://schemas.microsoft.com/office/powerpoint/2010/main" val="508017739"/>
                  </p:ext>
                </p:extLst>
              </p:nvPr>
            </p:nvGraphicFramePr>
            <p:xfrm>
              <a:off x="0" y="2131586"/>
              <a:ext cx="18288000" cy="8131520"/>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24" name="Add-in 23" title="Microsoft Power BI">
                <a:extLst>
                  <a:ext uri="{FF2B5EF4-FFF2-40B4-BE49-F238E27FC236}">
                    <a16:creationId xmlns:a16="http://schemas.microsoft.com/office/drawing/2014/main" id="{41028AF9-EBAA-4225-AFC8-3EE7E7EB0196}"/>
                  </a:ext>
                </a:extLst>
              </p:cNvPr>
              <p:cNvPicPr>
                <a:picLocks noGrp="1" noRot="1" noChangeAspect="1" noMove="1" noResize="1" noEditPoints="1" noAdjustHandles="1" noChangeArrowheads="1" noChangeShapeType="1"/>
              </p:cNvPicPr>
              <p:nvPr/>
            </p:nvPicPr>
            <p:blipFill>
              <a:blip r:embed="rId6"/>
              <a:stretch>
                <a:fillRect/>
              </a:stretch>
            </p:blipFill>
            <p:spPr>
              <a:xfrm>
                <a:off x="0" y="2131586"/>
                <a:ext cx="18288000" cy="8131520"/>
              </a:xfrm>
              <a:prstGeom prst="rect">
                <a:avLst/>
              </a:prstGeom>
            </p:spPr>
          </p:pic>
        </mc:Fallback>
      </mc:AlternateContent>
      <p:pic>
        <p:nvPicPr>
          <p:cNvPr id="25" name="Picture 24">
            <a:extLst>
              <a:ext uri="{FF2B5EF4-FFF2-40B4-BE49-F238E27FC236}">
                <a16:creationId xmlns:a16="http://schemas.microsoft.com/office/drawing/2014/main" id="{4EE6F68D-6017-4303-8CD6-0E168B63B2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30067" y="23894"/>
            <a:ext cx="1049619" cy="10271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265"/>
    </mc:Choice>
    <mc:Fallback>
      <p:transition spd="slow" advTm="21326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49732" y="560750"/>
            <a:ext cx="5968385" cy="1453411"/>
          </a:xfrm>
          <a:prstGeom prst="rect">
            <a:avLst/>
          </a:prstGeom>
        </p:spPr>
        <p:txBody>
          <a:bodyPr wrap="square" lIns="0" tIns="0" rIns="0" bIns="0" rtlCol="0" anchor="t">
            <a:spAutoFit/>
          </a:bodyPr>
          <a:lstStyle/>
          <a:p>
            <a:pPr marL="0" lvl="0" indent="0" algn="l">
              <a:lnSpc>
                <a:spcPts val="11966"/>
              </a:lnSpc>
              <a:spcBef>
                <a:spcPct val="0"/>
              </a:spcBef>
            </a:pPr>
            <a:r>
              <a:rPr lang="en-US" sz="9972" dirty="0">
                <a:solidFill>
                  <a:srgbClr val="000000"/>
                </a:solidFill>
                <a:latin typeface="Oswald"/>
                <a:ea typeface="Oswald"/>
                <a:cs typeface="Oswald"/>
                <a:sym typeface="Oswald"/>
              </a:rPr>
              <a:t>Suggestions</a:t>
            </a:r>
            <a:endParaRPr lang="en-US" sz="9972" u="none" strike="noStrike" dirty="0">
              <a:solidFill>
                <a:srgbClr val="000000"/>
              </a:solidFill>
              <a:latin typeface="Oswald"/>
              <a:ea typeface="Oswald"/>
              <a:cs typeface="Oswald"/>
              <a:sym typeface="Oswald"/>
            </a:endParaRPr>
          </a:p>
        </p:txBody>
      </p:sp>
      <p:sp>
        <p:nvSpPr>
          <p:cNvPr id="3" name="TextBox 3"/>
          <p:cNvSpPr txBox="1"/>
          <p:nvPr/>
        </p:nvSpPr>
        <p:spPr>
          <a:xfrm>
            <a:off x="1102750" y="2125763"/>
            <a:ext cx="14670649" cy="9704516"/>
          </a:xfrm>
          <a:prstGeom prst="rect">
            <a:avLst/>
          </a:prstGeom>
        </p:spPr>
        <p:txBody>
          <a:bodyPr wrap="square" lIns="0" tIns="0" rIns="0" bIns="0" rtlCol="0" anchor="t">
            <a:spAutoFit/>
          </a:bodyPr>
          <a:lstStyle/>
          <a:p>
            <a:pPr>
              <a:lnSpc>
                <a:spcPts val="3840"/>
              </a:lnSpc>
              <a:spcBef>
                <a:spcPct val="0"/>
              </a:spcBef>
            </a:pPr>
            <a:r>
              <a:rPr lang="en-US" sz="2800" dirty="0">
                <a:solidFill>
                  <a:srgbClr val="8986FE"/>
                </a:solidFill>
              </a:rPr>
              <a:t>City Prioritizing: </a:t>
            </a:r>
            <a:r>
              <a:rPr lang="en-US" sz="2800" dirty="0">
                <a:solidFill>
                  <a:schemeClr val="accent1">
                    <a:lumMod val="75000"/>
                  </a:schemeClr>
                </a:solidFill>
              </a:rPr>
              <a:t>Indore and Chennai are the wo main cities which needs to focused on improving customer engagement and revenue growth. Use targeted marketing efforts, special promotions, and personalized customer interactions to attract more people, keep them engaged, and encourage repeat business.</a:t>
            </a:r>
          </a:p>
          <a:p>
            <a:pPr>
              <a:lnSpc>
                <a:spcPts val="3840"/>
              </a:lnSpc>
              <a:spcBef>
                <a:spcPct val="0"/>
              </a:spcBef>
            </a:pPr>
            <a:r>
              <a:rPr lang="en-US" sz="2800" dirty="0">
                <a:solidFill>
                  <a:srgbClr val="8986FE"/>
                </a:solidFill>
              </a:rPr>
              <a:t>Connect with young adults: </a:t>
            </a:r>
            <a:r>
              <a:rPr lang="en-US" sz="2800" dirty="0">
                <a:solidFill>
                  <a:schemeClr val="accent1">
                    <a:lumMod val="75000"/>
                  </a:schemeClr>
                </a:solidFill>
              </a:rPr>
              <a:t>Raise awareness and adjust marketing strategies to better connect with and appeal to this group of people who are not well-represented. Focus on understanding their needs, preferences, and interests to create messages and campaigns that genuinely resonate with them.</a:t>
            </a:r>
          </a:p>
          <a:p>
            <a:pPr>
              <a:lnSpc>
                <a:spcPts val="3840"/>
              </a:lnSpc>
              <a:spcBef>
                <a:spcPct val="0"/>
              </a:spcBef>
            </a:pPr>
            <a:r>
              <a:rPr lang="en-US" sz="2800" dirty="0">
                <a:solidFill>
                  <a:srgbClr val="8986FE"/>
                </a:solidFill>
              </a:rPr>
              <a:t>Focus on Digital Channels: </a:t>
            </a:r>
            <a:r>
              <a:rPr lang="en-US" sz="2800" dirty="0">
                <a:solidFill>
                  <a:schemeClr val="accent1">
                    <a:lumMod val="75000"/>
                  </a:schemeClr>
                </a:solidFill>
              </a:rPr>
              <a:t>Take advantage of the increasing popularity of buying and selling products online through mobile apps and websites. More people are shopping digitally, so businesses can benefit by creating user-friendly platforms that make it easy for customers to browse, purchase, and interact with their products or services.</a:t>
            </a:r>
          </a:p>
          <a:p>
            <a:pPr>
              <a:lnSpc>
                <a:spcPts val="3840"/>
              </a:lnSpc>
              <a:spcBef>
                <a:spcPct val="0"/>
              </a:spcBef>
            </a:pPr>
            <a:r>
              <a:rPr lang="en-US" sz="2800" dirty="0">
                <a:solidFill>
                  <a:srgbClr val="8986FE"/>
                </a:solidFill>
              </a:rPr>
              <a:t>Revitalize Offline Sales: </a:t>
            </a:r>
            <a:r>
              <a:rPr lang="en-US" sz="2800" dirty="0">
                <a:solidFill>
                  <a:schemeClr val="accent1">
                    <a:lumMod val="75000"/>
                  </a:schemeClr>
                </a:solidFill>
              </a:rPr>
              <a:t>Figure out why in-person sales are dropping and take steps to fix it. This could mean looking into things like changing customer preferences, stronger online competition, or issues with pricing. At the same time, improve the way sales agents are rewarded—maybe through better commissions, bonuses, or other incentives—so they feel more motivated to boost their sales.</a:t>
            </a:r>
          </a:p>
          <a:p>
            <a:pPr>
              <a:lnSpc>
                <a:spcPts val="3840"/>
              </a:lnSpc>
              <a:spcBef>
                <a:spcPct val="0"/>
              </a:spcBef>
            </a:pPr>
            <a:endParaRPr lang="en-US" sz="2800" dirty="0">
              <a:solidFill>
                <a:schemeClr val="accent1">
                  <a:lumMod val="75000"/>
                </a:schemeClr>
              </a:solidFill>
            </a:endParaRPr>
          </a:p>
          <a:p>
            <a:pPr>
              <a:lnSpc>
                <a:spcPts val="3840"/>
              </a:lnSpc>
              <a:spcBef>
                <a:spcPct val="0"/>
              </a:spcBef>
            </a:pPr>
            <a:endParaRPr lang="en-US" sz="2800" dirty="0">
              <a:solidFill>
                <a:schemeClr val="accent1">
                  <a:lumMod val="75000"/>
                </a:schemeClr>
              </a:solidFill>
            </a:endParaRPr>
          </a:p>
          <a:p>
            <a:pPr>
              <a:lnSpc>
                <a:spcPts val="3840"/>
              </a:lnSpc>
              <a:spcBef>
                <a:spcPct val="0"/>
              </a:spcBef>
            </a:pPr>
            <a:endParaRPr lang="en-US" sz="2800" dirty="0">
              <a:solidFill>
                <a:schemeClr val="accent1">
                  <a:lumMod val="75000"/>
                </a:schemeClr>
              </a:solidFill>
            </a:endParaRPr>
          </a:p>
          <a:p>
            <a:pPr marL="0" lvl="0" indent="0" algn="l">
              <a:lnSpc>
                <a:spcPts val="3840"/>
              </a:lnSpc>
              <a:spcBef>
                <a:spcPct val="0"/>
              </a:spcBef>
            </a:pPr>
            <a:endParaRPr lang="en-US" sz="2800" u="none" strike="noStrike" dirty="0">
              <a:solidFill>
                <a:srgbClr val="000000"/>
              </a:solidFill>
              <a:latin typeface="Proxima Nova"/>
              <a:ea typeface="Proxima Nova"/>
              <a:cs typeface="Proxima Nova"/>
              <a:sym typeface="Proxima Nova"/>
            </a:endParaRPr>
          </a:p>
        </p:txBody>
      </p:sp>
      <p:grpSp>
        <p:nvGrpSpPr>
          <p:cNvPr id="4" name="Group 4"/>
          <p:cNvGrpSpPr/>
          <p:nvPr/>
        </p:nvGrpSpPr>
        <p:grpSpPr>
          <a:xfrm rot="94314">
            <a:off x="15379359" y="4697928"/>
            <a:ext cx="5817282" cy="5226099"/>
            <a:chOff x="0" y="0"/>
            <a:chExt cx="812800" cy="776166"/>
          </a:xfrm>
        </p:grpSpPr>
        <p:sp>
          <p:nvSpPr>
            <p:cNvPr id="5" name="Freeform 5"/>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5"/>
              <a:stretch>
                <a:fillRect l="-5053" t="-24107" r="-12564" b="-44"/>
              </a:stretch>
            </a:blipFill>
          </p:spPr>
        </p:sp>
      </p:grpSp>
      <p:grpSp>
        <p:nvGrpSpPr>
          <p:cNvPr id="8" name="Group 8"/>
          <p:cNvGrpSpPr/>
          <p:nvPr/>
        </p:nvGrpSpPr>
        <p:grpSpPr>
          <a:xfrm rot="10727273">
            <a:off x="15507355" y="1307651"/>
            <a:ext cx="3837631" cy="370484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0" name="TextBox 10"/>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rot="10727273">
            <a:off x="11466454" y="-776507"/>
            <a:ext cx="2423391" cy="242339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13" name="TextBox 13"/>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7" name="Group 16">
            <a:extLst>
              <a:ext uri="{FF2B5EF4-FFF2-40B4-BE49-F238E27FC236}">
                <a16:creationId xmlns:a16="http://schemas.microsoft.com/office/drawing/2014/main" id="{07EEB4F5-A23C-4431-86DD-7606B297179E}"/>
              </a:ext>
            </a:extLst>
          </p:cNvPr>
          <p:cNvGrpSpPr/>
          <p:nvPr/>
        </p:nvGrpSpPr>
        <p:grpSpPr>
          <a:xfrm>
            <a:off x="-1" y="23894"/>
            <a:ext cx="1593397" cy="1524000"/>
            <a:chOff x="2205822" y="313910"/>
            <a:chExt cx="2094996" cy="2068048"/>
          </a:xfrm>
        </p:grpSpPr>
        <p:sp>
          <p:nvSpPr>
            <p:cNvPr id="18" name="Diamond 17">
              <a:extLst>
                <a:ext uri="{FF2B5EF4-FFF2-40B4-BE49-F238E27FC236}">
                  <a16:creationId xmlns:a16="http://schemas.microsoft.com/office/drawing/2014/main" id="{034D5D28-2942-42D1-A663-C6FCBA456B67}"/>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2F14E60-E7F7-4303-A5F3-7E55621289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sp>
        <p:nvSpPr>
          <p:cNvPr id="20" name="Diamond 19">
            <a:extLst>
              <a:ext uri="{FF2B5EF4-FFF2-40B4-BE49-F238E27FC236}">
                <a16:creationId xmlns:a16="http://schemas.microsoft.com/office/drawing/2014/main" id="{974C4D6A-08A0-43E8-9FC1-84EB9DF3E6C6}"/>
              </a:ext>
            </a:extLst>
          </p:cNvPr>
          <p:cNvSpPr/>
          <p:nvPr/>
        </p:nvSpPr>
        <p:spPr>
          <a:xfrm>
            <a:off x="762000" y="2224514"/>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176144F4-5A00-4797-9F5E-C378A795D3FB}"/>
              </a:ext>
            </a:extLst>
          </p:cNvPr>
          <p:cNvSpPr/>
          <p:nvPr/>
        </p:nvSpPr>
        <p:spPr>
          <a:xfrm>
            <a:off x="762000" y="415290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23A9F953-6FB1-4871-B666-767E80A0DA4F}"/>
              </a:ext>
            </a:extLst>
          </p:cNvPr>
          <p:cNvSpPr/>
          <p:nvPr/>
        </p:nvSpPr>
        <p:spPr>
          <a:xfrm>
            <a:off x="716280" y="608838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702A4D29-521F-43B7-B23C-2C3F1B5E143A}"/>
              </a:ext>
            </a:extLst>
          </p:cNvPr>
          <p:cNvSpPr/>
          <p:nvPr/>
        </p:nvSpPr>
        <p:spPr>
          <a:xfrm>
            <a:off x="726296" y="8039100"/>
            <a:ext cx="274320" cy="274320"/>
          </a:xfrm>
          <a:prstGeom prst="diamond">
            <a:avLst/>
          </a:prstGeom>
          <a:solidFill>
            <a:srgbClr val="8986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8518C46-39E4-4AA4-B3CD-1F542D938E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21200" y="-17484"/>
            <a:ext cx="1049619" cy="1027133"/>
          </a:xfrm>
          <a:prstGeom prst="rect">
            <a:avLst/>
          </a:prstGeom>
        </p:spPr>
      </p:pic>
      <p:pic>
        <p:nvPicPr>
          <p:cNvPr id="27" name="Audio 26">
            <a:hlinkClick r:id="" action="ppaction://media"/>
            <a:extLst>
              <a:ext uri="{FF2B5EF4-FFF2-40B4-BE49-F238E27FC236}">
                <a16:creationId xmlns:a16="http://schemas.microsoft.com/office/drawing/2014/main" id="{305E08DE-6A71-400B-A330-9A674C52827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
    </mc:Choice>
    <mc:Fallback xmlns="">
      <p:transition spd="slow" advTm="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3448691" y="7147566"/>
            <a:ext cx="6771901" cy="3309113"/>
            <a:chOff x="0" y="0"/>
            <a:chExt cx="812800" cy="397178"/>
          </a:xfrm>
        </p:grpSpPr>
        <p:sp>
          <p:nvSpPr>
            <p:cNvPr id="3" name="Freeform 3"/>
            <p:cNvSpPr/>
            <p:nvPr/>
          </p:nvSpPr>
          <p:spPr>
            <a:xfrm>
              <a:off x="0" y="0"/>
              <a:ext cx="812800" cy="397178"/>
            </a:xfrm>
            <a:custGeom>
              <a:avLst/>
              <a:gdLst/>
              <a:ahLst/>
              <a:cxnLst/>
              <a:rect l="l" t="t" r="r" b="b"/>
              <a:pathLst>
                <a:path w="812800" h="397178">
                  <a:moveTo>
                    <a:pt x="406400" y="0"/>
                  </a:moveTo>
                  <a:lnTo>
                    <a:pt x="812800" y="397178"/>
                  </a:lnTo>
                  <a:lnTo>
                    <a:pt x="0" y="397178"/>
                  </a:lnTo>
                  <a:lnTo>
                    <a:pt x="406400" y="0"/>
                  </a:lnTo>
                  <a:close/>
                </a:path>
              </a:pathLst>
            </a:custGeom>
            <a:gradFill rotWithShape="1">
              <a:gsLst>
                <a:gs pos="0">
                  <a:srgbClr val="8C52FF">
                    <a:alpha val="100000"/>
                  </a:srgbClr>
                </a:gs>
                <a:gs pos="100000">
                  <a:srgbClr val="5CE1E6">
                    <a:alpha val="100000"/>
                  </a:srgbClr>
                </a:gs>
              </a:gsLst>
              <a:lin ang="0"/>
            </a:gradFill>
          </p:spPr>
        </p:sp>
        <p:sp>
          <p:nvSpPr>
            <p:cNvPr id="4" name="TextBox 4"/>
            <p:cNvSpPr txBox="1"/>
            <p:nvPr/>
          </p:nvSpPr>
          <p:spPr>
            <a:xfrm>
              <a:off x="127000" y="136779"/>
              <a:ext cx="558800" cy="232029"/>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94314">
            <a:off x="11663808" y="-839142"/>
            <a:ext cx="7895047" cy="7539204"/>
            <a:chOff x="0" y="0"/>
            <a:chExt cx="812800" cy="776166"/>
          </a:xfrm>
        </p:grpSpPr>
        <p:sp>
          <p:nvSpPr>
            <p:cNvPr id="6" name="Freeform 6"/>
            <p:cNvSpPr/>
            <p:nvPr/>
          </p:nvSpPr>
          <p:spPr>
            <a:xfrm>
              <a:off x="0" y="0"/>
              <a:ext cx="812800" cy="776166"/>
            </a:xfrm>
            <a:custGeom>
              <a:avLst/>
              <a:gdLst/>
              <a:ahLst/>
              <a:cxnLst/>
              <a:rect l="l" t="t" r="r" b="b"/>
              <a:pathLst>
                <a:path w="812800" h="776166">
                  <a:moveTo>
                    <a:pt x="406400" y="0"/>
                  </a:moveTo>
                  <a:lnTo>
                    <a:pt x="812800" y="388083"/>
                  </a:lnTo>
                  <a:lnTo>
                    <a:pt x="406400" y="776166"/>
                  </a:lnTo>
                  <a:lnTo>
                    <a:pt x="0" y="388083"/>
                  </a:lnTo>
                  <a:lnTo>
                    <a:pt x="406400" y="0"/>
                  </a:lnTo>
                  <a:close/>
                </a:path>
              </a:pathLst>
            </a:custGeom>
            <a:blipFill>
              <a:blip r:embed="rId4"/>
              <a:stretch>
                <a:fillRect l="-21619" r="-21619"/>
              </a:stretch>
            </a:blipFill>
          </p:spPr>
        </p:sp>
      </p:grpSp>
      <p:grpSp>
        <p:nvGrpSpPr>
          <p:cNvPr id="7" name="Group 7"/>
          <p:cNvGrpSpPr/>
          <p:nvPr/>
        </p:nvGrpSpPr>
        <p:grpSpPr>
          <a:xfrm rot="10727273">
            <a:off x="10331151" y="5352494"/>
            <a:ext cx="2908872" cy="290887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9" name="TextBox 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rot="10727273">
            <a:off x="-1724726" y="7347687"/>
            <a:ext cx="2908872" cy="290887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gradFill rotWithShape="1">
              <a:gsLst>
                <a:gs pos="0">
                  <a:srgbClr val="8C52FF">
                    <a:alpha val="100000"/>
                  </a:srgbClr>
                </a:gs>
                <a:gs pos="100000">
                  <a:srgbClr val="5CE1E6">
                    <a:alpha val="100000"/>
                  </a:srgbClr>
                </a:gs>
              </a:gsLst>
              <a:lin ang="0"/>
            </a:gradFill>
          </p:spPr>
        </p:sp>
        <p:sp>
          <p:nvSpPr>
            <p:cNvPr id="12" name="TextBox 12"/>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10727273">
            <a:off x="5460094" y="-1511285"/>
            <a:ext cx="2908872" cy="290887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8C52FF"/>
            </a:solidFill>
          </p:spPr>
        </p:sp>
        <p:sp>
          <p:nvSpPr>
            <p:cNvPr id="15" name="TextBox 1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028700" y="2572587"/>
            <a:ext cx="10303261" cy="1524000"/>
          </a:xfrm>
          <a:prstGeom prst="rect">
            <a:avLst/>
          </a:prstGeom>
        </p:spPr>
        <p:txBody>
          <a:bodyPr lIns="0" tIns="0" rIns="0" bIns="0" rtlCol="0" anchor="t">
            <a:spAutoFit/>
          </a:bodyPr>
          <a:lstStyle/>
          <a:p>
            <a:pPr marL="0" lvl="0" indent="0" algn="l">
              <a:lnSpc>
                <a:spcPts val="11966"/>
              </a:lnSpc>
              <a:spcBef>
                <a:spcPct val="0"/>
              </a:spcBef>
            </a:pPr>
            <a:r>
              <a:rPr lang="en-US" sz="9972">
                <a:solidFill>
                  <a:srgbClr val="000000"/>
                </a:solidFill>
                <a:latin typeface="Oswald"/>
                <a:ea typeface="Oswald"/>
                <a:cs typeface="Oswald"/>
                <a:sym typeface="Oswald"/>
              </a:rPr>
              <a:t>Contact Information:</a:t>
            </a:r>
          </a:p>
        </p:txBody>
      </p:sp>
      <p:sp>
        <p:nvSpPr>
          <p:cNvPr id="21" name="TextBox 21"/>
          <p:cNvSpPr txBox="1"/>
          <p:nvPr/>
        </p:nvSpPr>
        <p:spPr>
          <a:xfrm>
            <a:off x="1107051" y="4050413"/>
            <a:ext cx="6102668" cy="1943100"/>
          </a:xfrm>
          <a:prstGeom prst="rect">
            <a:avLst/>
          </a:prstGeom>
        </p:spPr>
        <p:txBody>
          <a:bodyPr lIns="0" tIns="0" rIns="0" bIns="0" rtlCol="0" anchor="t">
            <a:spAutoFit/>
          </a:bodyPr>
          <a:lstStyle/>
          <a:p>
            <a:pPr marL="0" lvl="0" indent="0" algn="l">
              <a:lnSpc>
                <a:spcPts val="3840"/>
              </a:lnSpc>
              <a:spcBef>
                <a:spcPct val="0"/>
              </a:spcBef>
            </a:pPr>
            <a:endParaRPr dirty="0"/>
          </a:p>
          <a:p>
            <a:pPr marL="0" lvl="0" indent="0" algn="l">
              <a:lnSpc>
                <a:spcPts val="3840"/>
              </a:lnSpc>
              <a:spcBef>
                <a:spcPct val="0"/>
              </a:spcBef>
            </a:pPr>
            <a:r>
              <a:rPr lang="en-US" sz="3200" u="none" strike="noStrike" dirty="0">
                <a:solidFill>
                  <a:srgbClr val="000000"/>
                </a:solidFill>
                <a:latin typeface="Proxima Nova"/>
                <a:ea typeface="Proxima Nova"/>
                <a:cs typeface="Proxima Nova"/>
                <a:sym typeface="Proxima Nova"/>
              </a:rPr>
              <a:t>For further inquiries or to sign up for our </a:t>
            </a:r>
            <a:r>
              <a:rPr lang="en-US" sz="3200" dirty="0">
                <a:solidFill>
                  <a:srgbClr val="000000"/>
                </a:solidFill>
                <a:latin typeface="Proxima Nova"/>
                <a:ea typeface="Proxima Nova"/>
                <a:cs typeface="Proxima Nova"/>
                <a:sym typeface="Proxima Nova"/>
              </a:rPr>
              <a:t>Shield I</a:t>
            </a:r>
            <a:r>
              <a:rPr lang="en-US" sz="3200" u="none" strike="noStrike" dirty="0">
                <a:solidFill>
                  <a:srgbClr val="000000"/>
                </a:solidFill>
                <a:latin typeface="Proxima Nova"/>
                <a:ea typeface="Proxima Nova"/>
                <a:cs typeface="Proxima Nova"/>
                <a:sym typeface="Proxima Nova"/>
              </a:rPr>
              <a:t>nsurance plan, please reach me at:</a:t>
            </a:r>
          </a:p>
        </p:txBody>
      </p:sp>
      <p:pic>
        <p:nvPicPr>
          <p:cNvPr id="25" name="Picture 24">
            <a:hlinkClick r:id="rId5"/>
            <a:extLst>
              <a:ext uri="{FF2B5EF4-FFF2-40B4-BE49-F238E27FC236}">
                <a16:creationId xmlns:a16="http://schemas.microsoft.com/office/drawing/2014/main" id="{A2D12278-E90F-4E91-B457-50CE8166D0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090" y="6509532"/>
            <a:ext cx="696064" cy="692890"/>
          </a:xfrm>
          <a:prstGeom prst="rect">
            <a:avLst/>
          </a:prstGeom>
        </p:spPr>
      </p:pic>
      <p:pic>
        <p:nvPicPr>
          <p:cNvPr id="26" name="Picture 25">
            <a:hlinkClick r:id="rId7"/>
            <a:extLst>
              <a:ext uri="{FF2B5EF4-FFF2-40B4-BE49-F238E27FC236}">
                <a16:creationId xmlns:a16="http://schemas.microsoft.com/office/drawing/2014/main" id="{E38B4E42-D555-4936-8C24-695427BBA9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1135" y="6527188"/>
            <a:ext cx="598537" cy="625630"/>
          </a:xfrm>
          <a:prstGeom prst="rect">
            <a:avLst/>
          </a:prstGeom>
        </p:spPr>
      </p:pic>
      <p:grpSp>
        <p:nvGrpSpPr>
          <p:cNvPr id="27" name="Group 26">
            <a:extLst>
              <a:ext uri="{FF2B5EF4-FFF2-40B4-BE49-F238E27FC236}">
                <a16:creationId xmlns:a16="http://schemas.microsoft.com/office/drawing/2014/main" id="{E28AD122-2BD5-4E25-8920-9993AF86C4E6}"/>
              </a:ext>
            </a:extLst>
          </p:cNvPr>
          <p:cNvGrpSpPr/>
          <p:nvPr/>
        </p:nvGrpSpPr>
        <p:grpSpPr>
          <a:xfrm>
            <a:off x="2542611" y="6504758"/>
            <a:ext cx="696065" cy="648060"/>
            <a:chOff x="7304690" y="3849290"/>
            <a:chExt cx="1215422" cy="1237717"/>
          </a:xfrm>
        </p:grpSpPr>
        <p:sp>
          <p:nvSpPr>
            <p:cNvPr id="28" name="Oval 27">
              <a:extLst>
                <a:ext uri="{FF2B5EF4-FFF2-40B4-BE49-F238E27FC236}">
                  <a16:creationId xmlns:a16="http://schemas.microsoft.com/office/drawing/2014/main" id="{4F9D3CD3-F335-40C6-8301-6D74FED10012}"/>
                </a:ext>
              </a:extLst>
            </p:cNvPr>
            <p:cNvSpPr/>
            <p:nvPr/>
          </p:nvSpPr>
          <p:spPr>
            <a:xfrm>
              <a:off x="7304690" y="3849290"/>
              <a:ext cx="1215422" cy="123771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9" name="Picture 28">
              <a:hlinkClick r:id="rId9"/>
              <a:extLst>
                <a:ext uri="{FF2B5EF4-FFF2-40B4-BE49-F238E27FC236}">
                  <a16:creationId xmlns:a16="http://schemas.microsoft.com/office/drawing/2014/main" id="{D3582168-51B6-43E7-A641-81A1F53D38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7403465" y="3886464"/>
              <a:ext cx="1044506" cy="1163170"/>
            </a:xfrm>
            <a:prstGeom prst="rect">
              <a:avLst/>
            </a:prstGeom>
          </p:spPr>
        </p:pic>
      </p:grpSp>
      <p:grpSp>
        <p:nvGrpSpPr>
          <p:cNvPr id="30" name="Group 29">
            <a:extLst>
              <a:ext uri="{FF2B5EF4-FFF2-40B4-BE49-F238E27FC236}">
                <a16:creationId xmlns:a16="http://schemas.microsoft.com/office/drawing/2014/main" id="{5BABBDE9-6BEB-42F0-8214-CE3CF8E1D03D}"/>
              </a:ext>
            </a:extLst>
          </p:cNvPr>
          <p:cNvGrpSpPr/>
          <p:nvPr/>
        </p:nvGrpSpPr>
        <p:grpSpPr>
          <a:xfrm>
            <a:off x="-1" y="23894"/>
            <a:ext cx="1593397" cy="1524000"/>
            <a:chOff x="2205822" y="313910"/>
            <a:chExt cx="2094996" cy="2068048"/>
          </a:xfrm>
        </p:grpSpPr>
        <p:sp>
          <p:nvSpPr>
            <p:cNvPr id="31" name="Diamond 30">
              <a:extLst>
                <a:ext uri="{FF2B5EF4-FFF2-40B4-BE49-F238E27FC236}">
                  <a16:creationId xmlns:a16="http://schemas.microsoft.com/office/drawing/2014/main" id="{CB939DEB-0759-457B-9125-628C7D175AEC}"/>
                </a:ext>
              </a:extLst>
            </p:cNvPr>
            <p:cNvSpPr/>
            <p:nvPr/>
          </p:nvSpPr>
          <p:spPr>
            <a:xfrm>
              <a:off x="2205822" y="313910"/>
              <a:ext cx="2094996" cy="2068048"/>
            </a:xfrm>
            <a:prstGeom prst="diamond">
              <a:avLst/>
            </a:prstGeom>
            <a:solidFill>
              <a:srgbClr val="6D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00ADF2E3-D848-4ABF-AF92-8B2A29336B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53863" y="539415"/>
              <a:ext cx="1598915" cy="1598915"/>
            </a:xfrm>
            <a:prstGeom prst="rect">
              <a:avLst/>
            </a:prstGeom>
          </p:spPr>
        </p:pic>
      </p:grpSp>
      <p:pic>
        <p:nvPicPr>
          <p:cNvPr id="33" name="Picture 32">
            <a:extLst>
              <a:ext uri="{FF2B5EF4-FFF2-40B4-BE49-F238E27FC236}">
                <a16:creationId xmlns:a16="http://schemas.microsoft.com/office/drawing/2014/main" id="{F224D96A-FF97-46CA-81AD-7FF7454A0D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238381" y="0"/>
            <a:ext cx="1049619" cy="1027133"/>
          </a:xfrm>
          <a:prstGeom prst="rect">
            <a:avLst/>
          </a:prstGeom>
        </p:spPr>
      </p:pic>
      <p:pic>
        <p:nvPicPr>
          <p:cNvPr id="22" name="Audio 21">
            <a:hlinkClick r:id="" action="ppaction://media"/>
            <a:extLst>
              <a:ext uri="{FF2B5EF4-FFF2-40B4-BE49-F238E27FC236}">
                <a16:creationId xmlns:a16="http://schemas.microsoft.com/office/drawing/2014/main" id="{052CDC47-45E6-47F6-8A18-8907DA7BE660}"/>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
    </mc:Choice>
    <mc:Fallback xmlns="">
      <p:transition spd="slow" advTm="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1.png"/></Relationships>
</file>

<file path=ppt/webextensions/webextension1.xml><?xml version="1.0" encoding="utf-8"?>
<we:webextension xmlns:we="http://schemas.microsoft.com/office/webextensions/webextension/2010/11" id="{87BD20BF-3AE2-450D-A2C6-8F2A74016802}">
  <we:reference id="wa200003233" version="2.0.0.3" store="en-US" storeType="OMEX"/>
  <we:alternateReferences>
    <we:reference id="wa200003233" version="2.0.0.3" store="wa200003233" storeType="OMEX"/>
  </we:alternateReferences>
  <we:properties>
    <we:property name="backgroundColor" value="&quot;#C0DBFC&quot;"/>
    <we:property name="bookmark" value="&quot;H4sIAAAAAAAAA6VVTY/cNgz9K4HPg4L6lnJMD8mhKAJskUuQAynSGzce27A9i00W898jjVMEaDYw4L3YFkU/PlKP4lPD3TL1+PVvPEvzunkzjl/OOH955ZpTM2w2ndqWWuOFwAXKKQJA2R2ntRuHpXn91Kw438v6oVsu2FegYvz46dRg37/H+7pqsV/k1EwyL+OAffdNNueytc4XuZ4aeZz6ccYKebfiKhX2obiXdaGg/jAlIua1e5A7yetmJQ3aQIIImbxjEwPb4rZsDjdmz7pU6Fv4P8dhxW4oYarNmqSMAouEJcmkAJKu9qUb7vsfhH/++8/XqRanO5cMazXo3xK24lyvJR1IQoIqCKgcVbKZg9nFWuVxpfHxVzQL0YNXUbJiUKyRygnsoS2fcXqGGWUtJkVxkY0IaMnGv4BZpDZTDglS9phCima/Zr9F4+haHxUxaiAkJYpewC0Yp41qdUBm7VhcjvtVexbt9F+XVPfzyNXxc8csQ7OdNot4QomWPWm0PkM4opy9OJJSqYlyVqVkwCFgjEd1kJ3oVkpdkjZG28iF9FG1q0gCOUt22ksi8pzyUSztHGVwFsAaYYw+shzNMRaMkpyJqSQKsXS0vKALW5XIONda0JFVSAZhn9nvOycoTRQjQkw2Jkek9s/ykDq1MLWoCI3P9e7W4A+fdNCtkRxUsGiFiwb5+E1U9BeMNcCsKBX9WAqHeVHyVrPVhlPKDrJn2e/AZ3jt1TKhaR2g9pQtp0hk7aEZsRcnIlvKJkLpSi1EZRQdVm6B+9+4ezuPl+k28yRLCm1SZLjctwG8jzdNd8u7jc02ujeUn6jNWcrErx/jZV0mzPIeh7L++NRM81jG/NrJhv844cDCP77n+v6rW2Xe6H/A/lKZ34LUzK/XT/XxHZFOSHGXCAAA&quot;"/>
    <we:property name="creatorSessionId" value="&quot;6271dde0-c9b6-4455-bbe0-ad10024b154d&quot;"/>
    <we:property name="creatorTenantId" value="&quot;c6e549b3-5f45-4032-aae9-d4244dc5b2c4&quot;"/>
    <we:property name="creatorUserId" value="&quot;1003200386C777FA&quot;"/>
    <we:property name="datasetId" value="&quot;e7287643-70e1-4053-a4f0-1e3040f0d581&quot;"/>
    <we:property name="embedUrl" value="&quot;/reportEmbed?reportId=532352e9-8bba-4cfd-9e0e-a7700ec9c2d3&amp;config=eyJjbHVzdGVyVXJsIjoiaHR0cHM6Ly9XQUJJLUlORElBLUNFTlRSQUwtQS1QUklNQVJZLXJlZGlyZWN0LmFuYWx5c2lzLndpbmRvd3MubmV0IiwiZW1iZWRGZWF0dXJlcyI6eyJ1c2FnZU1ldHJpY3NWTmV4dCI6dHJ1ZX19&amp;disableSensitivityBanner=true&quot;"/>
    <we:property name="initialStateBookmark" value="&quot;H4sIAAAAAAAAA6VVXW/VSAz9K6s8XyHP9wxvLEKsVL4EK14qtLLHTpslN4mSXFSo+t+Z3BQhsWUjpS9JxvGcc+yxx7cVN9PQ4tc3eJTqafVn338+4vj5D1cdqu7e9vbtxetn7y/+efPs9Yti7oe56bupenpbzTheyfyxmU7YLgjFePnpUGHbvsOrZVVjO8mhGmSc+g7b5puszuXXPJ7k7lDJzdD2Iy6QH2acZYH9UtzLunCrJ6YwYp6bL/JB8rxaSYM2kCBCJu/YxMC2uE2rw1nZgy4L9Jn+ed/N2HSFZrFZk5RRYJEwp5gUQNKLfWq6q/Ze8M+9f38dlqw0xxLhkg36t9AuOHd3JRxIQoIqCKgcVbKZg9nEmuVmpv7mv2gWogevomTFoFgjAWyiTdc4PKCMshaTorjIRgS0ZOMfoSxSnSmHBCl7TCFFs52z36JxdLWPihg1EJISRY/QFozTRtU6ILN2LC7H7aw9iHb40R6L+7HnxfG6YZauWk+bRTyhRMueNFqfIeypnC0eSankRDmrUjLgEDDGvXWQnehaSl6SNkbbyEX03mpXkQRyluy0l0TkOeW9WNo5yuAsgDXCGH1k2RtjLBglOBNTCRRi6Wh5RBfWKpFxrragI6uQDMK2st93TlCaKEaEmGxMjkhtn+Wu6tTCVKMiNL50AIAGv/ukg66N5KCCRStcapD330Sl/oKxBpgVpVI/lsJuXZS81Wy14ZSyg+xZtjvwAV1buUxoageoPWXLKRJZu2tG/D9P+f3LgHo59qfhPKUkSwp1UmS43JABvI/nKmymv9b967BdUX4yVkcpM3r56E/zNGCWd9iV9eVtNYx9GcxzIyv+zYAdC99/j8v7VTPLuAb2EdvTIvZMUv2Q2lArGxuWOX+O7e7T8vgOicb+sHIIAAA=&quot;"/>
    <we:property name="isFiltersActionButtonVisible" value="false"/>
    <we:property name="isVisualContainerHeaderHidden" value="false"/>
    <we:property name="pageDisplayName" value="&quot;Home Page&quot;"/>
    <we:property name="pageName" value="&quot;b202309080cb65d387d4&quot;"/>
    <we:property name="reportEmbeddedTime" value="&quot;2025-03-26T09:19:40.328Z&quot;"/>
    <we:property name="reportName" value="&quot;Shield_Insurance&quot;"/>
    <we:property name="reportState" value="&quot;CONNECTED&quot;"/>
    <we:property name="reportUrl" value="&quot;/groups/me/reports/532352e9-8bba-4cfd-9e0e-a7700ec9c2d3/b202309080cb65d387d4?experience=power-bi&amp;pbi_source=storytelling_addin&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1660</TotalTime>
  <Words>944</Words>
  <Application>Microsoft Office PowerPoint</Application>
  <PresentationFormat>Custom</PresentationFormat>
  <Paragraphs>58</Paragraphs>
  <Slides>10</Slides>
  <Notes>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Proxima Nova</vt:lpstr>
      <vt:lpstr>Oswald</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Business Insurance Proposal Presentation</dc:title>
  <dc:creator>Amuru Swetha</dc:creator>
  <cp:lastModifiedBy>amuru swetha</cp:lastModifiedBy>
  <cp:revision>39</cp:revision>
  <dcterms:created xsi:type="dcterms:W3CDTF">2006-08-16T00:00:00Z</dcterms:created>
  <dcterms:modified xsi:type="dcterms:W3CDTF">2025-03-27T13:48:40Z</dcterms:modified>
  <dc:identifier>DAGiu7nhF0I</dc:identifier>
</cp:coreProperties>
</file>